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1" r:id="rId1"/>
    <p:sldMasterId id="2147483696" r:id="rId2"/>
  </p:sldMasterIdLst>
  <p:notesMasterIdLst>
    <p:notesMasterId r:id="rId20"/>
  </p:notesMasterIdLst>
  <p:handoutMasterIdLst>
    <p:handoutMasterId r:id="rId21"/>
  </p:handoutMasterIdLst>
  <p:sldIdLst>
    <p:sldId id="4839" r:id="rId3"/>
    <p:sldId id="4497" r:id="rId4"/>
    <p:sldId id="4840" r:id="rId5"/>
    <p:sldId id="4463" r:id="rId6"/>
    <p:sldId id="4830" r:id="rId7"/>
    <p:sldId id="4836" r:id="rId8"/>
    <p:sldId id="4832" r:id="rId9"/>
    <p:sldId id="4476" r:id="rId10"/>
    <p:sldId id="4834" r:id="rId11"/>
    <p:sldId id="4499" r:id="rId12"/>
    <p:sldId id="4833" r:id="rId13"/>
    <p:sldId id="4837" r:id="rId14"/>
    <p:sldId id="4824" r:id="rId15"/>
    <p:sldId id="4795" r:id="rId16"/>
    <p:sldId id="4796" r:id="rId17"/>
    <p:sldId id="4838" r:id="rId18"/>
    <p:sldId id="4835" r:id="rId19"/>
  </p:sldIdLst>
  <p:sldSz cx="12192000" cy="6858000"/>
  <p:notesSz cx="6858000" cy="9144000"/>
  <p:defaultTextStyle>
    <a:defPPr>
      <a:defRPr lang="en-US"/>
    </a:defPPr>
    <a:lvl1pPr marL="0" algn="l" defTabSz="914400" rtl="0" eaLnBrk="1" latinLnBrk="0" hangingPunct="1">
      <a:lnSpc>
        <a:spcPct val="110000"/>
      </a:lnSpc>
      <a:spcBef>
        <a:spcPts val="600"/>
      </a:spcBef>
      <a:spcAft>
        <a:spcPts val="600"/>
      </a:spcAft>
      <a:buFont typeface="Arial" pitchFamily="34" charset="0"/>
      <a:buNone/>
      <a:defRPr sz="1400" kern="1200">
        <a:solidFill>
          <a:schemeClr val="tx1"/>
        </a:solidFill>
        <a:latin typeface="+mn-lt"/>
        <a:ea typeface="+mn-ea"/>
        <a:cs typeface="+mn-cs"/>
      </a:defRPr>
    </a:lvl1pPr>
    <a:lvl2pPr marL="182563" indent="-182563" algn="l" defTabSz="914400" rtl="0" eaLnBrk="1" latinLnBrk="0" hangingPunct="1">
      <a:lnSpc>
        <a:spcPct val="114000"/>
      </a:lnSpc>
      <a:spcBef>
        <a:spcPct val="0"/>
      </a:spcBef>
      <a:spcAft>
        <a:spcPts val="300"/>
      </a:spcAft>
      <a:buClr>
        <a:schemeClr val="accent1"/>
      </a:buClr>
      <a:buSzPct val="65000"/>
      <a:buFont typeface="Wingdings" pitchFamily="2" charset="2"/>
      <a:buChar char="l"/>
      <a:defRPr sz="1400" kern="1200">
        <a:solidFill>
          <a:schemeClr val="tx1"/>
        </a:solidFill>
        <a:latin typeface="+mn-lt"/>
        <a:ea typeface="+mn-ea"/>
        <a:cs typeface="+mn-cs"/>
      </a:defRPr>
    </a:lvl2pPr>
    <a:lvl3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400" kern="1200">
        <a:solidFill>
          <a:schemeClr val="tx1"/>
        </a:solidFill>
        <a:latin typeface="+mn-lt"/>
        <a:ea typeface="+mn-ea"/>
        <a:cs typeface="+mn-cs"/>
      </a:defRPr>
    </a:lvl3pPr>
    <a:lvl4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400" kern="1200">
        <a:solidFill>
          <a:schemeClr val="tx1"/>
        </a:solidFill>
        <a:latin typeface="+mn-lt"/>
        <a:ea typeface="+mn-ea"/>
        <a:cs typeface="+mn-cs"/>
      </a:defRPr>
    </a:lvl4pPr>
    <a:lvl5pPr marL="714375" indent="-174625" algn="l" defTabSz="914400" rtl="0" eaLnBrk="1" latinLnBrk="0" hangingPunct="1">
      <a:spcBef>
        <a:spcPct val="20000"/>
      </a:spcBef>
      <a:buClr>
        <a:schemeClr val="accent1"/>
      </a:buClr>
      <a:buSzTx/>
      <a:buFont typeface="Symbol" pitchFamily="18" charset="2"/>
      <a:buChar char="-"/>
      <a:defRPr sz="1400" kern="1200">
        <a:solidFill>
          <a:schemeClr val="tx1"/>
        </a:solidFill>
        <a:latin typeface="+mn-lt"/>
        <a:ea typeface="+mn-ea"/>
        <a:cs typeface="+mn-cs"/>
      </a:defRPr>
    </a:lvl5pPr>
    <a:lvl6pPr marL="898525" indent="-184150" algn="l" defTabSz="914400" rtl="0" eaLnBrk="1" latinLnBrk="0" hangingPunct="1">
      <a:spcBef>
        <a:spcPct val="20000"/>
      </a:spcBef>
      <a:buClr>
        <a:schemeClr val="accent1"/>
      </a:buClr>
      <a:buSzPct val="65000"/>
      <a:buFont typeface="Wingdings" pitchFamily="2" charset="2"/>
      <a:buChar char="l"/>
      <a:defRPr sz="1400" kern="1200" baseline="0">
        <a:solidFill>
          <a:schemeClr val="tx1"/>
        </a:solidFill>
        <a:latin typeface="+mn-lt"/>
        <a:ea typeface="+mn-ea"/>
        <a:cs typeface="+mn-cs"/>
      </a:defRPr>
    </a:lvl6pPr>
    <a:lvl7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22" userDrawn="1">
          <p15:clr>
            <a:srgbClr val="A4A3A4"/>
          </p15:clr>
        </p15:guide>
        <p15:guide id="2" orient="horz" pos="4065" userDrawn="1">
          <p15:clr>
            <a:srgbClr val="A4A3A4"/>
          </p15:clr>
        </p15:guide>
        <p15:guide id="3" orient="horz" pos="550" userDrawn="1">
          <p15:clr>
            <a:srgbClr val="A4A3A4"/>
          </p15:clr>
        </p15:guide>
        <p15:guide id="4" orient="horz" pos="2183" userDrawn="1">
          <p15:clr>
            <a:srgbClr val="A4A3A4"/>
          </p15:clr>
        </p15:guide>
        <p15:guide id="5" pos="2887" userDrawn="1">
          <p15:clr>
            <a:srgbClr val="A4A3A4"/>
          </p15:clr>
        </p15:guide>
        <p15:guide id="6" pos="9988" userDrawn="1">
          <p15:clr>
            <a:srgbClr val="A4A3A4"/>
          </p15:clr>
        </p15:guide>
        <p15:guide id="7" pos="2910" userDrawn="1">
          <p15:clr>
            <a:srgbClr val="A4A3A4"/>
          </p15:clr>
        </p15:guide>
        <p15:guide id="8" pos="5700" userDrawn="1">
          <p15:clr>
            <a:srgbClr val="A4A3A4"/>
          </p15:clr>
        </p15:guide>
        <p15:guide id="9" pos="4725" userDrawn="1">
          <p15:clr>
            <a:srgbClr val="A4A3A4"/>
          </p15:clr>
        </p15:guide>
        <p15:guide id="10" pos="7537" userDrawn="1">
          <p15:clr>
            <a:srgbClr val="A4A3A4"/>
          </p15:clr>
        </p15:guide>
      </p15:sldGuideLst>
    </p:ext>
    <p:ext uri="{2D200454-40CA-4A62-9FC3-DE9A4176ACB9}">
      <p15:notesGuideLst xmlns:p15="http://schemas.microsoft.com/office/powerpoint/2012/main">
        <p15:guide id="1" orient="horz" pos="2881"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1DE965-3A77-4301-9DB5-AF5BE1E910BD}" name="Benjamin Powell" initials="BP" userId="b0c4726dd57c4df5" providerId="Windows Live"/>
  <p188:author id="{D1BF5176-30F2-CC4E-7EC0-704718DFB0C0}" name="Ben Powell" initials="BP" userId="S::Ben.Powell@MJardin.com::5cb9bed2-2e18-4236-afb1-36edd783d330" providerId="AD"/>
  <p188:author id="{2DC6B9C2-5BC7-793E-5209-49A4BAB3F880}" name="Flaherty, Galen" initials="FG" userId="S::GFlaherty@blg.com::488d75c9-4d9b-465e-90ab-2d30e659458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D8EA"/>
    <a:srgbClr val="183362"/>
    <a:srgbClr val="4472C4"/>
    <a:srgbClr val="00B0F0"/>
    <a:srgbClr val="92D050"/>
    <a:srgbClr val="33CCCC"/>
    <a:srgbClr val="00A9E0"/>
    <a:srgbClr val="000000"/>
    <a:srgbClr val="A6A6A6"/>
    <a:srgbClr val="00B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1E95E2-DF4E-4604-9E40-E9E1A43ABE12}" v="20" dt="2024-02-06T14:37:55.567"/>
  </p1510:revLst>
</p1510:revInfo>
</file>

<file path=ppt/tableStyles.xml><?xml version="1.0" encoding="utf-8"?>
<a:tblStyleLst xmlns:a="http://schemas.openxmlformats.org/drawingml/2006/main" def="{A0C75EC7-56D8-4FCC-BD40-F3707C8B2AF3}">
  <a:tblStyle styleId="{8AE36E1A-63A6-419B-926A-31678ECCC169}" styleName="Canaccord plain">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fill>
          <a:solidFill>
            <a:schemeClr val="tx2"/>
          </a:solidFill>
        </a:fill>
      </a:tcStyle>
    </a:wholeTbl>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fill>
          <a:solidFill>
            <a:schemeClr val="tx2"/>
          </a:solidFill>
        </a:fill>
      </a:tcStyle>
    </a:firstRow>
  </a:tblStyle>
  <a:tblStyle styleId="{09AAA317-F5A9-4FE6-8A59-24A254BFD6C2}" styleName="Canaccord plain text">
    <a:wholeTbl>
      <a:tcTxStyle>
        <a:fontRef idx="minor">
          <a:prstClr val="black"/>
        </a:fontRef>
        <a:schemeClr val="dk1"/>
      </a:tcTxStyle>
      <a:tcStyle>
        <a:tcBdr>
          <a:left>
            <a:ln w="6350" cmpd="sng">
              <a:solidFill>
                <a:srgbClr val="848588"/>
              </a:solidFill>
            </a:ln>
          </a:left>
          <a:right>
            <a:ln>
              <a:noFill/>
            </a:ln>
          </a:right>
          <a:top>
            <a:ln>
              <a:noFill/>
            </a:ln>
          </a:top>
          <a:bottom>
            <a:ln>
              <a:noFill/>
            </a:ln>
          </a:bottom>
          <a:insideH>
            <a:ln>
              <a:noFill/>
            </a:ln>
          </a:insideH>
          <a:insideV>
            <a:ln>
              <a:noFill/>
            </a:ln>
          </a:insideV>
        </a:tcBdr>
        <a:fill>
          <a:noFill/>
        </a:fill>
      </a:tcStyle>
    </a:wholeTbl>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fill>
          <a:noFill/>
        </a:fill>
      </a:tcStyle>
    </a:firstRow>
  </a:tblStyle>
  <a:tblStyle styleId="{A0C75EC7-56D8-4FCC-BD40-F3707C8B2AF3}" styleName="Canaccord fill">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fill>
          <a:solidFill>
            <a:schemeClr val="tx2"/>
          </a:solidFill>
        </a:fill>
      </a:tcStyle>
    </a:wholeTbl>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bottom>
            <a:ln w="6350" cmpd="sng">
              <a:solidFill>
                <a:srgbClr val="848588"/>
              </a:solidFill>
            </a:ln>
          </a:bottom>
        </a:tcBdr>
        <a:fill>
          <a:noFill/>
        </a:fill>
      </a:tcStyle>
    </a:firstRow>
  </a:tblStyle>
  <a:tblStyle styleId="{7E5EB6BE-1993-4DEC-9B14-455FE25BFC0C}" styleName="Canaccord ">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fill>
          <a:noFill/>
        </a:fill>
      </a:tcStyle>
    </a:wholeTbl>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bottom>
            <a:ln w="6350" cmpd="sng">
              <a:solidFill>
                <a:srgbClr val="848588"/>
              </a:solidFill>
            </a:ln>
          </a:bottom>
        </a:tcBdr>
        <a:fill>
          <a:noFill/>
        </a:fill>
      </a:tcStyle>
    </a:firstRow>
  </a:tblStyle>
  <a:tblStyle styleId="{A6E04289-C38E-4EAC-9478-C92CAB4C9749}" styleName="Canaccord blue banded">
    <a:wholeTbl>
      <a:tcTxStyle>
        <a:fontRef idx="minor">
          <a:prstClr val="black"/>
        </a:fontRef>
        <a:schemeClr val="dk1"/>
      </a:tcTxStyle>
      <a:tcStyle>
        <a:tcBdr>
          <a:left>
            <a:ln>
              <a:noFill/>
            </a:ln>
          </a:left>
          <a:right>
            <a:ln>
              <a:noFill/>
            </a:ln>
          </a:right>
          <a:top>
            <a:ln>
              <a:noFill/>
            </a:ln>
          </a:top>
          <a:bottom>
            <a:ln>
              <a:noFill/>
            </a:ln>
          </a:bottom>
          <a:insideH>
            <a:ln>
              <a:noFill/>
            </a:ln>
          </a:insideH>
          <a:insideV>
            <a:ln>
              <a:noFill/>
            </a:ln>
          </a:insideV>
        </a:tcBdr>
        <a:fill>
          <a:solidFill>
            <a:schemeClr val="tx2"/>
          </a:solidFill>
        </a:fill>
      </a:tcStyle>
    </a:wholeTbl>
    <a:band2H>
      <a:tcStyle>
        <a:tcBdr/>
        <a:fill>
          <a:solidFill>
            <a:schemeClr val="tx2">
              <a:tint val="40000"/>
            </a:schemeClr>
          </a:solidFill>
        </a:fill>
      </a:tcStyle>
    </a:band2H>
    <a:band1V>
      <a:tcStyle>
        <a:tcBdr/>
        <a:fill>
          <a:solidFill>
            <a:schemeClr val="tx2">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dk1"/>
      </a:tcTxStyle>
      <a:tcStyle>
        <a:tcBdr/>
        <a:fill>
          <a:solidFill>
            <a:schemeClr val="tx2"/>
          </a:solidFill>
        </a:fill>
      </a:tcStyle>
    </a:firstCol>
    <a:lastRow>
      <a:tcTxStyle b="on">
        <a:fontRef idx="minor">
          <a:prstClr val="black"/>
        </a:fontRef>
        <a:schemeClr val="dk1"/>
      </a:tcTxStyle>
      <a:tcStyle>
        <a:tcBdr>
          <a:top>
            <a:ln w="12700" cmpd="sng">
              <a:solidFill>
                <a:schemeClr val="accent3"/>
              </a:solidFill>
            </a:ln>
          </a:top>
          <a:bottom>
            <a:ln w="12700" cmpd="sng">
              <a:solidFill>
                <a:schemeClr val="accent3"/>
              </a:solidFill>
            </a:ln>
          </a:bottom>
        </a:tcBdr>
        <a:fill>
          <a:solidFill>
            <a:schemeClr val="tx2"/>
          </a:solidFill>
        </a:fill>
      </a:tcStyle>
    </a:lastRow>
    <a:firstRow>
      <a:tcTxStyle>
        <a:fontRef idx="major">
          <a:prstClr val="black"/>
        </a:fontRef>
        <a:schemeClr val="accent1"/>
      </a:tcTxStyle>
      <a:tcStyle>
        <a:tcBdr>
          <a:bottom>
            <a:ln w="6350" cmpd="sng">
              <a:solidFill>
                <a:srgbClr val="848588"/>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4725" autoAdjust="0"/>
  </p:normalViewPr>
  <p:slideViewPr>
    <p:cSldViewPr snapToGrid="0">
      <p:cViewPr varScale="1">
        <p:scale>
          <a:sx n="94" d="100"/>
          <a:sy n="94" d="100"/>
        </p:scale>
        <p:origin x="1176" y="66"/>
      </p:cViewPr>
      <p:guideLst>
        <p:guide orient="horz" pos="822"/>
        <p:guide orient="horz" pos="4065"/>
        <p:guide orient="horz" pos="550"/>
        <p:guide orient="horz" pos="2183"/>
        <p:guide pos="2887"/>
        <p:guide pos="9988"/>
        <p:guide pos="2910"/>
        <p:guide pos="5700"/>
        <p:guide pos="4725"/>
        <p:guide pos="7537"/>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66" d="100"/>
          <a:sy n="66" d="100"/>
        </p:scale>
        <p:origin x="0" y="0"/>
      </p:cViewPr>
      <p:guideLst>
        <p:guide orient="horz" pos="2881"/>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microsoft.com/office/2016/11/relationships/changesInfo" Target="changesInfos/changesInfo1.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jamin Powell" userId="b0c4726dd57c4df5" providerId="LiveId" clId="{F11E95E2-DF4E-4604-9E40-E9E1A43ABE12}"/>
    <pc:docChg chg="undo custSel addSld delSld modSld">
      <pc:chgData name="Benjamin Powell" userId="b0c4726dd57c4df5" providerId="LiveId" clId="{F11E95E2-DF4E-4604-9E40-E9E1A43ABE12}" dt="2024-02-06T14:42:40.374" v="188" actId="2696"/>
      <pc:docMkLst>
        <pc:docMk/>
      </pc:docMkLst>
      <pc:sldChg chg="modSp del mod">
        <pc:chgData name="Benjamin Powell" userId="b0c4726dd57c4df5" providerId="LiveId" clId="{F11E95E2-DF4E-4604-9E40-E9E1A43ABE12}" dt="2024-02-06T14:23:37.077" v="60" actId="47"/>
        <pc:sldMkLst>
          <pc:docMk/>
          <pc:sldMk cId="919202331" sldId="4431"/>
        </pc:sldMkLst>
        <pc:spChg chg="mod">
          <ac:chgData name="Benjamin Powell" userId="b0c4726dd57c4df5" providerId="LiveId" clId="{F11E95E2-DF4E-4604-9E40-E9E1A43ABE12}" dt="2024-01-29T21:20:23.196" v="52" actId="20577"/>
          <ac:spMkLst>
            <pc:docMk/>
            <pc:sldMk cId="919202331" sldId="4431"/>
            <ac:spMk id="11" creationId="{0DFD9F24-75B5-418D-87CA-830933CE4FEB}"/>
          </ac:spMkLst>
        </pc:spChg>
      </pc:sldChg>
      <pc:sldChg chg="del">
        <pc:chgData name="Benjamin Powell" userId="b0c4726dd57c4df5" providerId="LiveId" clId="{F11E95E2-DF4E-4604-9E40-E9E1A43ABE12}" dt="2024-02-06T14:23:48.418" v="62" actId="47"/>
        <pc:sldMkLst>
          <pc:docMk/>
          <pc:sldMk cId="1039612053" sldId="4498"/>
        </pc:sldMkLst>
      </pc:sldChg>
      <pc:sldChg chg="delSp modSp mod">
        <pc:chgData name="Benjamin Powell" userId="b0c4726dd57c4df5" providerId="LiveId" clId="{F11E95E2-DF4E-4604-9E40-E9E1A43ABE12}" dt="2024-02-06T14:25:00.146" v="66"/>
        <pc:sldMkLst>
          <pc:docMk/>
          <pc:sldMk cId="3263760406" sldId="4824"/>
        </pc:sldMkLst>
        <pc:spChg chg="del">
          <ac:chgData name="Benjamin Powell" userId="b0c4726dd57c4df5" providerId="LiveId" clId="{F11E95E2-DF4E-4604-9E40-E9E1A43ABE12}" dt="2024-01-29T21:23:00.963" v="56" actId="478"/>
          <ac:spMkLst>
            <pc:docMk/>
            <pc:sldMk cId="3263760406" sldId="4824"/>
            <ac:spMk id="2" creationId="{0F4325D5-7620-AF00-107E-94013325F210}"/>
          </ac:spMkLst>
        </pc:spChg>
        <pc:graphicFrameChg chg="mod">
          <ac:chgData name="Benjamin Powell" userId="b0c4726dd57c4df5" providerId="LiveId" clId="{F11E95E2-DF4E-4604-9E40-E9E1A43ABE12}" dt="2024-02-06T14:25:00.146" v="66"/>
          <ac:graphicFrameMkLst>
            <pc:docMk/>
            <pc:sldMk cId="3263760406" sldId="4824"/>
            <ac:graphicFrameMk id="7" creationId="{A8F64C34-059A-A5A2-7384-3B6D1C5B4D3A}"/>
          </ac:graphicFrameMkLst>
        </pc:graphicFrameChg>
      </pc:sldChg>
      <pc:sldChg chg="addSp delSp modSp mod">
        <pc:chgData name="Benjamin Powell" userId="b0c4726dd57c4df5" providerId="LiveId" clId="{F11E95E2-DF4E-4604-9E40-E9E1A43ABE12}" dt="2024-02-06T14:41:38.328" v="186" actId="20577"/>
        <pc:sldMkLst>
          <pc:docMk/>
          <pc:sldMk cId="2435574107" sldId="4835"/>
        </pc:sldMkLst>
        <pc:spChg chg="add mod">
          <ac:chgData name="Benjamin Powell" userId="b0c4726dd57c4df5" providerId="LiveId" clId="{F11E95E2-DF4E-4604-9E40-E9E1A43ABE12}" dt="2024-02-06T14:41:38.328" v="186" actId="20577"/>
          <ac:spMkLst>
            <pc:docMk/>
            <pc:sldMk cId="2435574107" sldId="4835"/>
            <ac:spMk id="5" creationId="{5DCF300E-3305-8864-475D-B9456E84BE43}"/>
          </ac:spMkLst>
        </pc:spChg>
        <pc:graphicFrameChg chg="add del mod">
          <ac:chgData name="Benjamin Powell" userId="b0c4726dd57c4df5" providerId="LiveId" clId="{F11E95E2-DF4E-4604-9E40-E9E1A43ABE12}" dt="2024-01-29T21:12:53.742" v="11" actId="478"/>
          <ac:graphicFrameMkLst>
            <pc:docMk/>
            <pc:sldMk cId="2435574107" sldId="4835"/>
            <ac:graphicFrameMk id="5" creationId="{17BA3A32-C916-863F-705C-072EF930CCC1}"/>
          </ac:graphicFrameMkLst>
        </pc:graphicFrameChg>
        <pc:graphicFrameChg chg="add del mod">
          <ac:chgData name="Benjamin Powell" userId="b0c4726dd57c4df5" providerId="LiveId" clId="{F11E95E2-DF4E-4604-9E40-E9E1A43ABE12}" dt="2024-01-29T21:17:16.415" v="26" actId="478"/>
          <ac:graphicFrameMkLst>
            <pc:docMk/>
            <pc:sldMk cId="2435574107" sldId="4835"/>
            <ac:graphicFrameMk id="7" creationId="{17BA3A32-C916-863F-705C-072EF930CCC1}"/>
          </ac:graphicFrameMkLst>
        </pc:graphicFrameChg>
        <pc:graphicFrameChg chg="del">
          <ac:chgData name="Benjamin Powell" userId="b0c4726dd57c4df5" providerId="LiveId" clId="{F11E95E2-DF4E-4604-9E40-E9E1A43ABE12}" dt="2024-01-29T21:18:59.004" v="37" actId="478"/>
          <ac:graphicFrameMkLst>
            <pc:docMk/>
            <pc:sldMk cId="2435574107" sldId="4835"/>
            <ac:graphicFrameMk id="10" creationId="{70E489CD-2DEB-6E2D-C42F-09421E996C85}"/>
          </ac:graphicFrameMkLst>
        </pc:graphicFrameChg>
        <pc:graphicFrameChg chg="add mod">
          <ac:chgData name="Benjamin Powell" userId="b0c4726dd57c4df5" providerId="LiveId" clId="{F11E95E2-DF4E-4604-9E40-E9E1A43ABE12}" dt="2024-01-29T21:19:26.949" v="39" actId="1076"/>
          <ac:graphicFrameMkLst>
            <pc:docMk/>
            <pc:sldMk cId="2435574107" sldId="4835"/>
            <ac:graphicFrameMk id="11" creationId="{17BA3A32-C916-863F-705C-072EF930CCC1}"/>
          </ac:graphicFrameMkLst>
        </pc:graphicFrameChg>
        <pc:picChg chg="del">
          <ac:chgData name="Benjamin Powell" userId="b0c4726dd57c4df5" providerId="LiveId" clId="{F11E95E2-DF4E-4604-9E40-E9E1A43ABE12}" dt="2024-01-29T21:06:23.415" v="3" actId="478"/>
          <ac:picMkLst>
            <pc:docMk/>
            <pc:sldMk cId="2435574107" sldId="4835"/>
            <ac:picMk id="3" creationId="{863D684B-A2A7-F463-349E-B67B9ACB8D41}"/>
          </ac:picMkLst>
        </pc:picChg>
        <pc:picChg chg="add del mod">
          <ac:chgData name="Benjamin Powell" userId="b0c4726dd57c4df5" providerId="LiveId" clId="{F11E95E2-DF4E-4604-9E40-E9E1A43ABE12}" dt="2024-02-06T14:41:22.471" v="160" actId="478"/>
          <ac:picMkLst>
            <pc:docMk/>
            <pc:sldMk cId="2435574107" sldId="4835"/>
            <ac:picMk id="3" creationId="{EFC013CA-8733-AEA5-0EF0-F1593712B584}"/>
          </ac:picMkLst>
        </pc:picChg>
        <pc:picChg chg="add del mod">
          <ac:chgData name="Benjamin Powell" userId="b0c4726dd57c4df5" providerId="LiveId" clId="{F11E95E2-DF4E-4604-9E40-E9E1A43ABE12}" dt="2024-02-06T14:37:49.551" v="71" actId="478"/>
          <ac:picMkLst>
            <pc:docMk/>
            <pc:sldMk cId="2435574107" sldId="4835"/>
            <ac:picMk id="4" creationId="{3A2D7582-B563-833C-F6E9-A44D0E49D38D}"/>
          </ac:picMkLst>
        </pc:picChg>
        <pc:picChg chg="add mod">
          <ac:chgData name="Benjamin Powell" userId="b0c4726dd57c4df5" providerId="LiveId" clId="{F11E95E2-DF4E-4604-9E40-E9E1A43ABE12}" dt="2024-02-06T14:41:14.407" v="159" actId="14100"/>
          <ac:picMkLst>
            <pc:docMk/>
            <pc:sldMk cId="2435574107" sldId="4835"/>
            <ac:picMk id="10" creationId="{8CDAE658-DA2E-B0F7-4C6B-01B47F7E2480}"/>
          </ac:picMkLst>
        </pc:picChg>
      </pc:sldChg>
      <pc:sldChg chg="add">
        <pc:chgData name="Benjamin Powell" userId="b0c4726dd57c4df5" providerId="LiveId" clId="{F11E95E2-DF4E-4604-9E40-E9E1A43ABE12}" dt="2024-02-06T14:23:32.380" v="59"/>
        <pc:sldMkLst>
          <pc:docMk/>
          <pc:sldMk cId="533862851" sldId="4839"/>
        </pc:sldMkLst>
      </pc:sldChg>
      <pc:sldChg chg="add">
        <pc:chgData name="Benjamin Powell" userId="b0c4726dd57c4df5" providerId="LiveId" clId="{F11E95E2-DF4E-4604-9E40-E9E1A43ABE12}" dt="2024-02-06T14:23:46.547" v="61"/>
        <pc:sldMkLst>
          <pc:docMk/>
          <pc:sldMk cId="1017886043" sldId="4840"/>
        </pc:sldMkLst>
      </pc:sldChg>
      <pc:sldChg chg="add del">
        <pc:chgData name="Benjamin Powell" userId="b0c4726dd57c4df5" providerId="LiveId" clId="{F11E95E2-DF4E-4604-9E40-E9E1A43ABE12}" dt="2024-02-06T14:42:40.374" v="188" actId="2696"/>
        <pc:sldMkLst>
          <pc:docMk/>
          <pc:sldMk cId="106965484" sldId="4841"/>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tor-file2\data$\Departments\Investment%20Banking\GenIBData\!Client%20Data\Diversified\Northstar%20Bets\March%202022%20-%20RTO\Analysis\Investor%20Presentation%20Charts\Project%20Galaxy%20Op%20Model%2020220604%20CGF%20-%20Charts%20v06.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bjpow\Downloads\Charts(2).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tor-file2\data$\Departments\Investment%20Banking\GenIBData\!Client%20Data\Diversified\Northstar%20Bets\March%202022%20-%20RTO\Analysis\Investor%20Presentation%20Charts\Project%20Galaxy%20Op%20Model%2020220604%20CGF%20-%20Charts%20v06.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https://d.docs.live.net/b0c4726dd57c4df5/Desktop/Project%20Galaxy/Casino/IR/Deck/Investor%20Decl/RELAY/Deck%20Chart%20Backuo.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https://d.docs.live.net/b0c4726dd57c4df5/Desktop/Project%20Galaxy/Casino/Comp%20Research/Quarterly%20Reporting/Comp.%20KPI%20Tracker.xlsx" TargetMode="External"/><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https://d.docs.live.net/b0c4726dd57c4df5/Desktop/Project%20Galaxy/Casino/IR/Deck/Marketing/CGF/Back%20up%20for%20Charts%20Canaccord%20dec%2015.xlsx"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b0c4726dd57c4df5/Desktop/Project%20Galaxy/Casino/IR/Deck/Marketing/CGF/Back%20up%20for%20Charts%20Canaccord%20dec%2015.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oleObject" Target="https://d.docs.live.net/b0c4726dd57c4df5/Desktop/Project%20Galaxy/Casino/IR/Deck/Marketing/CGF/Back%20up%20for%20Charts%20Canaccord%20dec%2015.xlsx" TargetMode="External"/><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_rels/chart9.xml.rels><?xml version="1.0" encoding="UTF-8" standalone="yes"?>
<Relationships xmlns="http://schemas.openxmlformats.org/package/2006/relationships"><Relationship Id="rId3" Type="http://schemas.openxmlformats.org/officeDocument/2006/relationships/oleObject" Target="https://d.docs.live.net/b0c4726dd57c4df5/Desktop/Project%20Galaxy/Casino/IR/Cap%20Table/Cap%20Table%20Nov%202%202023.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'Canada TAM'!$B$12:$C$12</c:f>
              <c:strCache>
                <c:ptCount val="2"/>
                <c:pt idx="0">
                  <c:v>GGR</c:v>
                </c:pt>
              </c:strCache>
            </c:strRef>
          </c:tx>
          <c:spPr>
            <a:solidFill>
              <a:srgbClr val="00B0F0"/>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2-2C5D-4E41-A2CF-B4F89F56E9B7}"/>
              </c:ext>
            </c:extLst>
          </c:dPt>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'Canada TAM'!$F$10:$G$11</c:f>
              <c:multiLvlStrCache>
                <c:ptCount val="2"/>
                <c:lvl>
                  <c:pt idx="0">
                    <c:v>Online Sports Betting</c:v>
                  </c:pt>
                  <c:pt idx="1">
                    <c:v>iGaming</c:v>
                  </c:pt>
                </c:lvl>
                <c:lvl>
                  <c:pt idx="0">
                    <c:v>Ontario</c:v>
                  </c:pt>
                </c:lvl>
              </c:multiLvlStrCache>
            </c:multiLvlStrRef>
          </c:cat>
          <c:val>
            <c:numRef>
              <c:f>'Canada TAM'!$F$12:$G$12</c:f>
              <c:numCache>
                <c:formatCode>0.0</c:formatCode>
                <c:ptCount val="2"/>
                <c:pt idx="0">
                  <c:v>1.1000000000000001</c:v>
                </c:pt>
                <c:pt idx="1">
                  <c:v>2.2000000000000002</c:v>
                </c:pt>
              </c:numCache>
            </c:numRef>
          </c:val>
          <c:extLst>
            <c:ext xmlns:c16="http://schemas.microsoft.com/office/drawing/2014/chart" uri="{C3380CC4-5D6E-409C-BE32-E72D297353CC}">
              <c16:uniqueId val="{00000000-2C5D-4E41-A2CF-B4F89F56E9B7}"/>
            </c:ext>
          </c:extLst>
        </c:ser>
        <c:dLbls>
          <c:dLblPos val="ctr"/>
          <c:showLegendKey val="0"/>
          <c:showVal val="1"/>
          <c:showCatName val="0"/>
          <c:showSerName val="0"/>
          <c:showPercent val="0"/>
          <c:showBubbleSize val="0"/>
        </c:dLbls>
        <c:gapWidth val="150"/>
        <c:axId val="1350392895"/>
        <c:axId val="1350393311"/>
      </c:barChart>
      <c:catAx>
        <c:axId val="1350392895"/>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50393311"/>
        <c:crosses val="autoZero"/>
        <c:auto val="1"/>
        <c:lblAlgn val="ctr"/>
        <c:lblOffset val="100"/>
        <c:noMultiLvlLbl val="0"/>
      </c:catAx>
      <c:valAx>
        <c:axId val="1350393311"/>
        <c:scaling>
          <c:orientation val="minMax"/>
          <c:max val="4"/>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50392895"/>
        <c:crosses val="autoZero"/>
        <c:crossBetween val="between"/>
      </c:valAx>
    </c:plotArea>
    <c:plotVisOnly val="1"/>
    <c:dispBlanksAs val="gap"/>
    <c:showDLblsOverMax val="0"/>
    <c:extLst/>
  </c:chart>
  <c:spPr>
    <a:noFill/>
    <a:ln w="9525" cap="flat" cmpd="sng" algn="ctr">
      <a:noFill/>
      <a:round/>
    </a:ln>
    <a:effectLst/>
  </c:spPr>
  <c:txPr>
    <a:bodyPr/>
    <a:lstStyle/>
    <a:p>
      <a:pPr>
        <a:defRPr sz="14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i="0" u="none" strike="noStrike" baseline="0">
                <a:solidFill>
                  <a:srgbClr val="000000"/>
                </a:solidFill>
                <a:latin typeface="Arial"/>
                <a:ea typeface="Arial"/>
                <a:cs typeface="Arial"/>
              </a:defRPr>
            </a:pPr>
            <a:r>
              <a:rPr lang="en-US" b="1"/>
              <a:t>TSXV:BET Perfomance LTM</a:t>
            </a:r>
          </a:p>
        </c:rich>
      </c:tx>
      <c:layout>
        <c:manualLayout>
          <c:xMode val="edge"/>
          <c:yMode val="edge"/>
          <c:x val="0.40181011500286967"/>
          <c:y val="3.0613202018109572E-2"/>
        </c:manualLayout>
      </c:layout>
      <c:overlay val="0"/>
      <c:spPr>
        <a:noFill/>
        <a:ln w="25400">
          <a:noFill/>
        </a:ln>
      </c:spPr>
    </c:title>
    <c:autoTitleDeleted val="0"/>
    <c:plotArea>
      <c:layout>
        <c:manualLayout>
          <c:layoutTarget val="inner"/>
          <c:xMode val="edge"/>
          <c:yMode val="edge"/>
          <c:x val="6.6754396102713179E-2"/>
          <c:y val="0.1387798491487634"/>
          <c:w val="0.90118434738662789"/>
          <c:h val="0.620427560900354"/>
        </c:manualLayout>
      </c:layout>
      <c:lineChart>
        <c:grouping val="standard"/>
        <c:varyColors val="0"/>
        <c:ser>
          <c:idx val="0"/>
          <c:order val="0"/>
          <c:tx>
            <c:v>TSXV:BET - Share Pricing </c:v>
          </c:tx>
          <c:spPr>
            <a:ln w="25400">
              <a:solidFill>
                <a:srgbClr val="002060"/>
              </a:solidFill>
              <a:prstDash val="solid"/>
            </a:ln>
          </c:spPr>
          <c:marker>
            <c:symbol val="none"/>
          </c:marker>
          <c:cat>
            <c:numRef>
              <c:f>'1 - Chart Data'!$A$2:$A$225</c:f>
              <c:numCache>
                <c:formatCode>d\-mmm\-yy</c:formatCode>
                <c:ptCount val="224"/>
                <c:pt idx="0">
                  <c:v>44993</c:v>
                </c:pt>
                <c:pt idx="1">
                  <c:v>44994</c:v>
                </c:pt>
                <c:pt idx="2">
                  <c:v>44995</c:v>
                </c:pt>
                <c:pt idx="3">
                  <c:v>44998</c:v>
                </c:pt>
                <c:pt idx="4">
                  <c:v>44999</c:v>
                </c:pt>
                <c:pt idx="5">
                  <c:v>45000</c:v>
                </c:pt>
                <c:pt idx="6">
                  <c:v>45001</c:v>
                </c:pt>
                <c:pt idx="7">
                  <c:v>45002</c:v>
                </c:pt>
                <c:pt idx="8">
                  <c:v>45005</c:v>
                </c:pt>
                <c:pt idx="9">
                  <c:v>45006</c:v>
                </c:pt>
                <c:pt idx="10">
                  <c:v>45007</c:v>
                </c:pt>
                <c:pt idx="11">
                  <c:v>45008</c:v>
                </c:pt>
                <c:pt idx="12">
                  <c:v>45009</c:v>
                </c:pt>
                <c:pt idx="13">
                  <c:v>45012</c:v>
                </c:pt>
                <c:pt idx="14">
                  <c:v>45013</c:v>
                </c:pt>
                <c:pt idx="15">
                  <c:v>45014</c:v>
                </c:pt>
                <c:pt idx="16">
                  <c:v>45015</c:v>
                </c:pt>
                <c:pt idx="17">
                  <c:v>45016</c:v>
                </c:pt>
                <c:pt idx="18">
                  <c:v>45019</c:v>
                </c:pt>
                <c:pt idx="19">
                  <c:v>45020</c:v>
                </c:pt>
                <c:pt idx="20">
                  <c:v>45021</c:v>
                </c:pt>
                <c:pt idx="21">
                  <c:v>45022</c:v>
                </c:pt>
                <c:pt idx="22">
                  <c:v>45026</c:v>
                </c:pt>
                <c:pt idx="23">
                  <c:v>45027</c:v>
                </c:pt>
                <c:pt idx="24">
                  <c:v>45028</c:v>
                </c:pt>
                <c:pt idx="25">
                  <c:v>45029</c:v>
                </c:pt>
                <c:pt idx="26">
                  <c:v>45030</c:v>
                </c:pt>
                <c:pt idx="27">
                  <c:v>45033</c:v>
                </c:pt>
                <c:pt idx="28">
                  <c:v>45034</c:v>
                </c:pt>
                <c:pt idx="29">
                  <c:v>45035</c:v>
                </c:pt>
                <c:pt idx="30">
                  <c:v>45036</c:v>
                </c:pt>
                <c:pt idx="31">
                  <c:v>45037</c:v>
                </c:pt>
                <c:pt idx="32">
                  <c:v>45040</c:v>
                </c:pt>
                <c:pt idx="33">
                  <c:v>45041</c:v>
                </c:pt>
                <c:pt idx="34">
                  <c:v>45042</c:v>
                </c:pt>
                <c:pt idx="35">
                  <c:v>45043</c:v>
                </c:pt>
                <c:pt idx="36">
                  <c:v>45044</c:v>
                </c:pt>
                <c:pt idx="37">
                  <c:v>45047</c:v>
                </c:pt>
                <c:pt idx="38">
                  <c:v>45048</c:v>
                </c:pt>
                <c:pt idx="39">
                  <c:v>45049</c:v>
                </c:pt>
                <c:pt idx="40">
                  <c:v>45050</c:v>
                </c:pt>
                <c:pt idx="41">
                  <c:v>45051</c:v>
                </c:pt>
                <c:pt idx="42">
                  <c:v>45054</c:v>
                </c:pt>
                <c:pt idx="43">
                  <c:v>45055</c:v>
                </c:pt>
                <c:pt idx="44">
                  <c:v>45056</c:v>
                </c:pt>
                <c:pt idx="45">
                  <c:v>45057</c:v>
                </c:pt>
                <c:pt idx="46">
                  <c:v>45058</c:v>
                </c:pt>
                <c:pt idx="47">
                  <c:v>45061</c:v>
                </c:pt>
                <c:pt idx="48">
                  <c:v>45062</c:v>
                </c:pt>
                <c:pt idx="49">
                  <c:v>45063</c:v>
                </c:pt>
                <c:pt idx="50">
                  <c:v>45064</c:v>
                </c:pt>
                <c:pt idx="51">
                  <c:v>45065</c:v>
                </c:pt>
                <c:pt idx="52">
                  <c:v>45069</c:v>
                </c:pt>
                <c:pt idx="53">
                  <c:v>45070</c:v>
                </c:pt>
                <c:pt idx="54">
                  <c:v>45071</c:v>
                </c:pt>
                <c:pt idx="55">
                  <c:v>45072</c:v>
                </c:pt>
                <c:pt idx="56">
                  <c:v>45075</c:v>
                </c:pt>
                <c:pt idx="57">
                  <c:v>45076</c:v>
                </c:pt>
                <c:pt idx="58">
                  <c:v>45077</c:v>
                </c:pt>
                <c:pt idx="59">
                  <c:v>45078</c:v>
                </c:pt>
                <c:pt idx="60">
                  <c:v>45079</c:v>
                </c:pt>
                <c:pt idx="61">
                  <c:v>45082</c:v>
                </c:pt>
                <c:pt idx="62">
                  <c:v>45083</c:v>
                </c:pt>
                <c:pt idx="63">
                  <c:v>45084</c:v>
                </c:pt>
                <c:pt idx="64">
                  <c:v>45085</c:v>
                </c:pt>
                <c:pt idx="65">
                  <c:v>45086</c:v>
                </c:pt>
                <c:pt idx="66">
                  <c:v>45089</c:v>
                </c:pt>
                <c:pt idx="67">
                  <c:v>45090</c:v>
                </c:pt>
                <c:pt idx="68">
                  <c:v>45091</c:v>
                </c:pt>
                <c:pt idx="69">
                  <c:v>45092</c:v>
                </c:pt>
                <c:pt idx="70">
                  <c:v>45093</c:v>
                </c:pt>
                <c:pt idx="71">
                  <c:v>45096</c:v>
                </c:pt>
                <c:pt idx="72">
                  <c:v>45097</c:v>
                </c:pt>
                <c:pt idx="73">
                  <c:v>45098</c:v>
                </c:pt>
                <c:pt idx="74">
                  <c:v>45099</c:v>
                </c:pt>
                <c:pt idx="75">
                  <c:v>45100</c:v>
                </c:pt>
                <c:pt idx="76">
                  <c:v>45103</c:v>
                </c:pt>
                <c:pt idx="77">
                  <c:v>45104</c:v>
                </c:pt>
                <c:pt idx="78">
                  <c:v>45105</c:v>
                </c:pt>
                <c:pt idx="79">
                  <c:v>45106</c:v>
                </c:pt>
                <c:pt idx="80">
                  <c:v>45107</c:v>
                </c:pt>
                <c:pt idx="81">
                  <c:v>45111</c:v>
                </c:pt>
                <c:pt idx="82">
                  <c:v>45112</c:v>
                </c:pt>
                <c:pt idx="83">
                  <c:v>45113</c:v>
                </c:pt>
                <c:pt idx="84">
                  <c:v>45114</c:v>
                </c:pt>
                <c:pt idx="85">
                  <c:v>45117</c:v>
                </c:pt>
                <c:pt idx="86">
                  <c:v>45118</c:v>
                </c:pt>
                <c:pt idx="87">
                  <c:v>45119</c:v>
                </c:pt>
                <c:pt idx="88">
                  <c:v>45120</c:v>
                </c:pt>
                <c:pt idx="89">
                  <c:v>45121</c:v>
                </c:pt>
                <c:pt idx="90">
                  <c:v>45124</c:v>
                </c:pt>
                <c:pt idx="91">
                  <c:v>45125</c:v>
                </c:pt>
                <c:pt idx="92">
                  <c:v>45126</c:v>
                </c:pt>
                <c:pt idx="93">
                  <c:v>45127</c:v>
                </c:pt>
                <c:pt idx="94">
                  <c:v>45128</c:v>
                </c:pt>
                <c:pt idx="95">
                  <c:v>45131</c:v>
                </c:pt>
                <c:pt idx="96">
                  <c:v>45132</c:v>
                </c:pt>
                <c:pt idx="97">
                  <c:v>45133</c:v>
                </c:pt>
                <c:pt idx="98">
                  <c:v>45134</c:v>
                </c:pt>
                <c:pt idx="99">
                  <c:v>45135</c:v>
                </c:pt>
                <c:pt idx="100">
                  <c:v>45138</c:v>
                </c:pt>
                <c:pt idx="101">
                  <c:v>45139</c:v>
                </c:pt>
                <c:pt idx="102">
                  <c:v>45140</c:v>
                </c:pt>
                <c:pt idx="103">
                  <c:v>45141</c:v>
                </c:pt>
                <c:pt idx="104">
                  <c:v>45142</c:v>
                </c:pt>
                <c:pt idx="105">
                  <c:v>45146</c:v>
                </c:pt>
                <c:pt idx="106">
                  <c:v>45147</c:v>
                </c:pt>
                <c:pt idx="107">
                  <c:v>45148</c:v>
                </c:pt>
                <c:pt idx="108">
                  <c:v>45149</c:v>
                </c:pt>
                <c:pt idx="109">
                  <c:v>45152</c:v>
                </c:pt>
                <c:pt idx="110">
                  <c:v>45153</c:v>
                </c:pt>
                <c:pt idx="111">
                  <c:v>45154</c:v>
                </c:pt>
                <c:pt idx="112">
                  <c:v>45155</c:v>
                </c:pt>
                <c:pt idx="113">
                  <c:v>45156</c:v>
                </c:pt>
                <c:pt idx="114">
                  <c:v>45159</c:v>
                </c:pt>
                <c:pt idx="115">
                  <c:v>45160</c:v>
                </c:pt>
                <c:pt idx="116">
                  <c:v>45161</c:v>
                </c:pt>
                <c:pt idx="117">
                  <c:v>45162</c:v>
                </c:pt>
                <c:pt idx="118">
                  <c:v>45163</c:v>
                </c:pt>
                <c:pt idx="119">
                  <c:v>45166</c:v>
                </c:pt>
                <c:pt idx="120">
                  <c:v>45167</c:v>
                </c:pt>
                <c:pt idx="121">
                  <c:v>45168</c:v>
                </c:pt>
                <c:pt idx="122">
                  <c:v>45169</c:v>
                </c:pt>
                <c:pt idx="123">
                  <c:v>45170</c:v>
                </c:pt>
                <c:pt idx="124">
                  <c:v>45174</c:v>
                </c:pt>
                <c:pt idx="125">
                  <c:v>45175</c:v>
                </c:pt>
                <c:pt idx="126">
                  <c:v>45176</c:v>
                </c:pt>
                <c:pt idx="127">
                  <c:v>45177</c:v>
                </c:pt>
                <c:pt idx="128">
                  <c:v>45180</c:v>
                </c:pt>
                <c:pt idx="129">
                  <c:v>45181</c:v>
                </c:pt>
                <c:pt idx="130">
                  <c:v>45182</c:v>
                </c:pt>
                <c:pt idx="131">
                  <c:v>45183</c:v>
                </c:pt>
                <c:pt idx="132">
                  <c:v>45184</c:v>
                </c:pt>
                <c:pt idx="133">
                  <c:v>45187</c:v>
                </c:pt>
                <c:pt idx="134">
                  <c:v>45188</c:v>
                </c:pt>
                <c:pt idx="135">
                  <c:v>45189</c:v>
                </c:pt>
                <c:pt idx="136">
                  <c:v>45190</c:v>
                </c:pt>
                <c:pt idx="137">
                  <c:v>45191</c:v>
                </c:pt>
                <c:pt idx="138">
                  <c:v>45194</c:v>
                </c:pt>
                <c:pt idx="139">
                  <c:v>45195</c:v>
                </c:pt>
                <c:pt idx="140">
                  <c:v>45196</c:v>
                </c:pt>
                <c:pt idx="141">
                  <c:v>45197</c:v>
                </c:pt>
                <c:pt idx="142">
                  <c:v>45198</c:v>
                </c:pt>
                <c:pt idx="143">
                  <c:v>45201</c:v>
                </c:pt>
                <c:pt idx="144">
                  <c:v>45202</c:v>
                </c:pt>
                <c:pt idx="145">
                  <c:v>45203</c:v>
                </c:pt>
                <c:pt idx="146">
                  <c:v>45204</c:v>
                </c:pt>
                <c:pt idx="147">
                  <c:v>45205</c:v>
                </c:pt>
                <c:pt idx="148">
                  <c:v>45209</c:v>
                </c:pt>
                <c:pt idx="149">
                  <c:v>45210</c:v>
                </c:pt>
                <c:pt idx="150">
                  <c:v>45211</c:v>
                </c:pt>
                <c:pt idx="151">
                  <c:v>45212</c:v>
                </c:pt>
                <c:pt idx="152">
                  <c:v>45215</c:v>
                </c:pt>
                <c:pt idx="153">
                  <c:v>45216</c:v>
                </c:pt>
                <c:pt idx="154">
                  <c:v>45217</c:v>
                </c:pt>
                <c:pt idx="155">
                  <c:v>45218</c:v>
                </c:pt>
                <c:pt idx="156">
                  <c:v>45219</c:v>
                </c:pt>
                <c:pt idx="157">
                  <c:v>45222</c:v>
                </c:pt>
                <c:pt idx="158">
                  <c:v>45223</c:v>
                </c:pt>
                <c:pt idx="159">
                  <c:v>45224</c:v>
                </c:pt>
                <c:pt idx="160">
                  <c:v>45225</c:v>
                </c:pt>
                <c:pt idx="161">
                  <c:v>45226</c:v>
                </c:pt>
                <c:pt idx="162">
                  <c:v>45229</c:v>
                </c:pt>
                <c:pt idx="163">
                  <c:v>45230</c:v>
                </c:pt>
                <c:pt idx="164">
                  <c:v>45231</c:v>
                </c:pt>
                <c:pt idx="165">
                  <c:v>45232</c:v>
                </c:pt>
                <c:pt idx="166">
                  <c:v>45233</c:v>
                </c:pt>
                <c:pt idx="167">
                  <c:v>45236</c:v>
                </c:pt>
                <c:pt idx="168">
                  <c:v>45237</c:v>
                </c:pt>
                <c:pt idx="169">
                  <c:v>45238</c:v>
                </c:pt>
                <c:pt idx="170">
                  <c:v>45239</c:v>
                </c:pt>
                <c:pt idx="171">
                  <c:v>45240</c:v>
                </c:pt>
                <c:pt idx="172">
                  <c:v>45243</c:v>
                </c:pt>
                <c:pt idx="173">
                  <c:v>45244</c:v>
                </c:pt>
                <c:pt idx="174">
                  <c:v>45245</c:v>
                </c:pt>
                <c:pt idx="175">
                  <c:v>45246</c:v>
                </c:pt>
                <c:pt idx="176">
                  <c:v>45247</c:v>
                </c:pt>
                <c:pt idx="177">
                  <c:v>45250</c:v>
                </c:pt>
                <c:pt idx="178">
                  <c:v>45251</c:v>
                </c:pt>
                <c:pt idx="179">
                  <c:v>45252</c:v>
                </c:pt>
                <c:pt idx="180">
                  <c:v>45253</c:v>
                </c:pt>
                <c:pt idx="181">
                  <c:v>45254</c:v>
                </c:pt>
                <c:pt idx="182">
                  <c:v>45257</c:v>
                </c:pt>
                <c:pt idx="183">
                  <c:v>45258</c:v>
                </c:pt>
                <c:pt idx="184">
                  <c:v>45259</c:v>
                </c:pt>
                <c:pt idx="185">
                  <c:v>45260</c:v>
                </c:pt>
                <c:pt idx="186">
                  <c:v>45261</c:v>
                </c:pt>
                <c:pt idx="187">
                  <c:v>45264</c:v>
                </c:pt>
                <c:pt idx="188">
                  <c:v>45265</c:v>
                </c:pt>
                <c:pt idx="189">
                  <c:v>45266</c:v>
                </c:pt>
                <c:pt idx="190">
                  <c:v>45267</c:v>
                </c:pt>
                <c:pt idx="191">
                  <c:v>45268</c:v>
                </c:pt>
                <c:pt idx="192">
                  <c:v>45271</c:v>
                </c:pt>
                <c:pt idx="193">
                  <c:v>45272</c:v>
                </c:pt>
                <c:pt idx="194">
                  <c:v>45273</c:v>
                </c:pt>
                <c:pt idx="195">
                  <c:v>45274</c:v>
                </c:pt>
                <c:pt idx="196">
                  <c:v>45275</c:v>
                </c:pt>
                <c:pt idx="197">
                  <c:v>45278</c:v>
                </c:pt>
                <c:pt idx="198">
                  <c:v>45279</c:v>
                </c:pt>
                <c:pt idx="199">
                  <c:v>45280</c:v>
                </c:pt>
                <c:pt idx="200">
                  <c:v>45281</c:v>
                </c:pt>
                <c:pt idx="201">
                  <c:v>45282</c:v>
                </c:pt>
                <c:pt idx="202">
                  <c:v>45287</c:v>
                </c:pt>
                <c:pt idx="203">
                  <c:v>45288</c:v>
                </c:pt>
                <c:pt idx="204">
                  <c:v>45289</c:v>
                </c:pt>
                <c:pt idx="205">
                  <c:v>45293</c:v>
                </c:pt>
                <c:pt idx="206">
                  <c:v>45294</c:v>
                </c:pt>
                <c:pt idx="207">
                  <c:v>45295</c:v>
                </c:pt>
                <c:pt idx="208">
                  <c:v>45296</c:v>
                </c:pt>
                <c:pt idx="209">
                  <c:v>45299</c:v>
                </c:pt>
                <c:pt idx="210">
                  <c:v>45300</c:v>
                </c:pt>
                <c:pt idx="211">
                  <c:v>45301</c:v>
                </c:pt>
                <c:pt idx="212">
                  <c:v>45302</c:v>
                </c:pt>
                <c:pt idx="213">
                  <c:v>45303</c:v>
                </c:pt>
                <c:pt idx="214">
                  <c:v>45306</c:v>
                </c:pt>
                <c:pt idx="215">
                  <c:v>45307</c:v>
                </c:pt>
                <c:pt idx="216">
                  <c:v>45308</c:v>
                </c:pt>
                <c:pt idx="217">
                  <c:v>45309</c:v>
                </c:pt>
                <c:pt idx="218">
                  <c:v>45310</c:v>
                </c:pt>
                <c:pt idx="219">
                  <c:v>45313</c:v>
                </c:pt>
                <c:pt idx="220">
                  <c:v>45314</c:v>
                </c:pt>
                <c:pt idx="221">
                  <c:v>45315</c:v>
                </c:pt>
                <c:pt idx="222">
                  <c:v>45316</c:v>
                </c:pt>
                <c:pt idx="223">
                  <c:v>45317</c:v>
                </c:pt>
              </c:numCache>
            </c:numRef>
          </c:cat>
          <c:val>
            <c:numRef>
              <c:f>'1 - Chart Data'!$B$2:$B$225</c:f>
              <c:numCache>
                <c:formatCode>General</c:formatCode>
                <c:ptCount val="224"/>
                <c:pt idx="0">
                  <c:v>0.51</c:v>
                </c:pt>
                <c:pt idx="1">
                  <c:v>0.6</c:v>
                </c:pt>
                <c:pt idx="2">
                  <c:v>0.6</c:v>
                </c:pt>
                <c:pt idx="3">
                  <c:v>0.55000000000000004</c:v>
                </c:pt>
                <c:pt idx="4">
                  <c:v>0.56000000000000005</c:v>
                </c:pt>
                <c:pt idx="5">
                  <c:v>0.54</c:v>
                </c:pt>
                <c:pt idx="6">
                  <c:v>0.55000000000000004</c:v>
                </c:pt>
                <c:pt idx="7">
                  <c:v>0.55000000000000004</c:v>
                </c:pt>
                <c:pt idx="8">
                  <c:v>0.56999999999999995</c:v>
                </c:pt>
                <c:pt idx="9">
                  <c:v>0.56000000000000005</c:v>
                </c:pt>
                <c:pt idx="10">
                  <c:v>0.54</c:v>
                </c:pt>
                <c:pt idx="11">
                  <c:v>0.56000000000000005</c:v>
                </c:pt>
                <c:pt idx="12">
                  <c:v>0.56000000000000005</c:v>
                </c:pt>
                <c:pt idx="13">
                  <c:v>0.56999999999999995</c:v>
                </c:pt>
                <c:pt idx="14">
                  <c:v>0.56999999999999995</c:v>
                </c:pt>
                <c:pt idx="15">
                  <c:v>0.62</c:v>
                </c:pt>
                <c:pt idx="16">
                  <c:v>0.61</c:v>
                </c:pt>
                <c:pt idx="17">
                  <c:v>0.59</c:v>
                </c:pt>
                <c:pt idx="18">
                  <c:v>0.57999999999999996</c:v>
                </c:pt>
                <c:pt idx="19">
                  <c:v>0.59</c:v>
                </c:pt>
                <c:pt idx="20">
                  <c:v>0.55000000000000004</c:v>
                </c:pt>
                <c:pt idx="21">
                  <c:v>0.55000000000000004</c:v>
                </c:pt>
                <c:pt idx="22">
                  <c:v>0.54</c:v>
                </c:pt>
                <c:pt idx="23">
                  <c:v>0.54</c:v>
                </c:pt>
                <c:pt idx="24">
                  <c:v>0.53</c:v>
                </c:pt>
                <c:pt idx="25">
                  <c:v>0.55000000000000004</c:v>
                </c:pt>
                <c:pt idx="26">
                  <c:v>0.53</c:v>
                </c:pt>
                <c:pt idx="27">
                  <c:v>0.5</c:v>
                </c:pt>
                <c:pt idx="28">
                  <c:v>0.5</c:v>
                </c:pt>
                <c:pt idx="29">
                  <c:v>0.49</c:v>
                </c:pt>
                <c:pt idx="30">
                  <c:v>0.46500000000000002</c:v>
                </c:pt>
                <c:pt idx="31">
                  <c:v>0.49</c:v>
                </c:pt>
                <c:pt idx="32">
                  <c:v>0.47</c:v>
                </c:pt>
                <c:pt idx="33">
                  <c:v>0.49</c:v>
                </c:pt>
                <c:pt idx="34">
                  <c:v>0.48499999999999999</c:v>
                </c:pt>
                <c:pt idx="35">
                  <c:v>0.48499999999999999</c:v>
                </c:pt>
                <c:pt idx="36">
                  <c:v>0.46500000000000002</c:v>
                </c:pt>
                <c:pt idx="37">
                  <c:v>0.46</c:v>
                </c:pt>
                <c:pt idx="38">
                  <c:v>0.45</c:v>
                </c:pt>
                <c:pt idx="39">
                  <c:v>0.5</c:v>
                </c:pt>
                <c:pt idx="40">
                  <c:v>0.47</c:v>
                </c:pt>
                <c:pt idx="41">
                  <c:v>0.5</c:v>
                </c:pt>
                <c:pt idx="42">
                  <c:v>0.45500000000000002</c:v>
                </c:pt>
                <c:pt idx="43">
                  <c:v>0.47</c:v>
                </c:pt>
                <c:pt idx="44">
                  <c:v>0.45</c:v>
                </c:pt>
                <c:pt idx="45">
                  <c:v>0.44500000000000001</c:v>
                </c:pt>
                <c:pt idx="46">
                  <c:v>0.44</c:v>
                </c:pt>
                <c:pt idx="47">
                  <c:v>0.43</c:v>
                </c:pt>
                <c:pt idx="48">
                  <c:v>0.43</c:v>
                </c:pt>
                <c:pt idx="49">
                  <c:v>0.41</c:v>
                </c:pt>
                <c:pt idx="50">
                  <c:v>0.42</c:v>
                </c:pt>
                <c:pt idx="51">
                  <c:v>0.42</c:v>
                </c:pt>
                <c:pt idx="52">
                  <c:v>0.42</c:v>
                </c:pt>
                <c:pt idx="53">
                  <c:v>0.38</c:v>
                </c:pt>
                <c:pt idx="54">
                  <c:v>0.38500000000000001</c:v>
                </c:pt>
                <c:pt idx="55">
                  <c:v>0.38500000000000001</c:v>
                </c:pt>
                <c:pt idx="56">
                  <c:v>0.39</c:v>
                </c:pt>
                <c:pt idx="57">
                  <c:v>0.39</c:v>
                </c:pt>
                <c:pt idx="58">
                  <c:v>0.39</c:v>
                </c:pt>
                <c:pt idx="59">
                  <c:v>0.39500000000000002</c:v>
                </c:pt>
                <c:pt idx="60">
                  <c:v>0.38500000000000001</c:v>
                </c:pt>
                <c:pt idx="61">
                  <c:v>0.38500000000000001</c:v>
                </c:pt>
                <c:pt idx="62">
                  <c:v>0.375</c:v>
                </c:pt>
                <c:pt idx="63">
                  <c:v>0.38500000000000001</c:v>
                </c:pt>
                <c:pt idx="64">
                  <c:v>0.38500000000000001</c:v>
                </c:pt>
                <c:pt idx="65">
                  <c:v>0.35</c:v>
                </c:pt>
                <c:pt idx="66">
                  <c:v>0.35</c:v>
                </c:pt>
                <c:pt idx="67">
                  <c:v>0.35</c:v>
                </c:pt>
                <c:pt idx="68">
                  <c:v>0.39</c:v>
                </c:pt>
                <c:pt idx="69">
                  <c:v>0.4</c:v>
                </c:pt>
                <c:pt idx="70">
                  <c:v>0.4</c:v>
                </c:pt>
                <c:pt idx="71">
                  <c:v>0.41</c:v>
                </c:pt>
                <c:pt idx="72">
                  <c:v>0.39500000000000002</c:v>
                </c:pt>
                <c:pt idx="73">
                  <c:v>0.39500000000000002</c:v>
                </c:pt>
                <c:pt idx="74">
                  <c:v>0.39</c:v>
                </c:pt>
                <c:pt idx="75">
                  <c:v>0.39</c:v>
                </c:pt>
                <c:pt idx="76">
                  <c:v>0.3</c:v>
                </c:pt>
                <c:pt idx="77">
                  <c:v>0.27500000000000002</c:v>
                </c:pt>
                <c:pt idx="78">
                  <c:v>0.25</c:v>
                </c:pt>
                <c:pt idx="79">
                  <c:v>0.245</c:v>
                </c:pt>
                <c:pt idx="80">
                  <c:v>0.245</c:v>
                </c:pt>
                <c:pt idx="81">
                  <c:v>0.22</c:v>
                </c:pt>
                <c:pt idx="82">
                  <c:v>0.19500000000000001</c:v>
                </c:pt>
                <c:pt idx="83">
                  <c:v>0.185</c:v>
                </c:pt>
                <c:pt idx="84">
                  <c:v>0.16500000000000001</c:v>
                </c:pt>
                <c:pt idx="85">
                  <c:v>0.17499999999999999</c:v>
                </c:pt>
                <c:pt idx="86">
                  <c:v>0.19500000000000001</c:v>
                </c:pt>
                <c:pt idx="87">
                  <c:v>0.17499999999999999</c:v>
                </c:pt>
                <c:pt idx="88">
                  <c:v>0.2</c:v>
                </c:pt>
                <c:pt idx="89">
                  <c:v>0.19500000000000001</c:v>
                </c:pt>
                <c:pt idx="90">
                  <c:v>0.19</c:v>
                </c:pt>
                <c:pt idx="91">
                  <c:v>0.19</c:v>
                </c:pt>
                <c:pt idx="92">
                  <c:v>0.19500000000000001</c:v>
                </c:pt>
                <c:pt idx="93">
                  <c:v>0.19500000000000001</c:v>
                </c:pt>
                <c:pt idx="94">
                  <c:v>0.19500000000000001</c:v>
                </c:pt>
                <c:pt idx="95">
                  <c:v>0.185</c:v>
                </c:pt>
                <c:pt idx="96">
                  <c:v>0.18</c:v>
                </c:pt>
                <c:pt idx="97">
                  <c:v>0.18</c:v>
                </c:pt>
                <c:pt idx="98">
                  <c:v>0.19</c:v>
                </c:pt>
                <c:pt idx="99">
                  <c:v>0.19</c:v>
                </c:pt>
                <c:pt idx="100">
                  <c:v>0.18</c:v>
                </c:pt>
                <c:pt idx="101">
                  <c:v>0.18</c:v>
                </c:pt>
                <c:pt idx="102">
                  <c:v>0.18</c:v>
                </c:pt>
                <c:pt idx="103">
                  <c:v>0.18</c:v>
                </c:pt>
                <c:pt idx="104">
                  <c:v>0.17</c:v>
                </c:pt>
                <c:pt idx="105">
                  <c:v>0.17</c:v>
                </c:pt>
                <c:pt idx="106">
                  <c:v>0.17499999999999999</c:v>
                </c:pt>
                <c:pt idx="107">
                  <c:v>0.17499999999999999</c:v>
                </c:pt>
                <c:pt idx="108">
                  <c:v>0.16</c:v>
                </c:pt>
                <c:pt idx="109">
                  <c:v>0.17499999999999999</c:v>
                </c:pt>
                <c:pt idx="110">
                  <c:v>0.17499999999999999</c:v>
                </c:pt>
                <c:pt idx="111">
                  <c:v>0.17499999999999999</c:v>
                </c:pt>
                <c:pt idx="112">
                  <c:v>0.16</c:v>
                </c:pt>
                <c:pt idx="113">
                  <c:v>0.15</c:v>
                </c:pt>
                <c:pt idx="114">
                  <c:v>0.15</c:v>
                </c:pt>
                <c:pt idx="115">
                  <c:v>0.15</c:v>
                </c:pt>
                <c:pt idx="116">
                  <c:v>0.14499999999999999</c:v>
                </c:pt>
                <c:pt idx="117">
                  <c:v>0.16</c:v>
                </c:pt>
                <c:pt idx="118">
                  <c:v>0.14000000000000001</c:v>
                </c:pt>
                <c:pt idx="119">
                  <c:v>0.14499999999999999</c:v>
                </c:pt>
                <c:pt idx="120">
                  <c:v>0.13</c:v>
                </c:pt>
                <c:pt idx="121">
                  <c:v>0.12</c:v>
                </c:pt>
                <c:pt idx="122">
                  <c:v>0.13</c:v>
                </c:pt>
                <c:pt idx="123">
                  <c:v>0.125</c:v>
                </c:pt>
                <c:pt idx="124">
                  <c:v>0.125</c:v>
                </c:pt>
                <c:pt idx="125">
                  <c:v>0.125</c:v>
                </c:pt>
                <c:pt idx="126">
                  <c:v>0.125</c:v>
                </c:pt>
                <c:pt idx="127">
                  <c:v>0.115</c:v>
                </c:pt>
                <c:pt idx="128">
                  <c:v>0.13500000000000001</c:v>
                </c:pt>
                <c:pt idx="129">
                  <c:v>0.13500000000000001</c:v>
                </c:pt>
                <c:pt idx="130">
                  <c:v>0.14000000000000001</c:v>
                </c:pt>
                <c:pt idx="131">
                  <c:v>0.16500000000000001</c:v>
                </c:pt>
                <c:pt idx="132">
                  <c:v>0.155</c:v>
                </c:pt>
                <c:pt idx="133">
                  <c:v>0.15</c:v>
                </c:pt>
                <c:pt idx="134">
                  <c:v>0.15</c:v>
                </c:pt>
                <c:pt idx="135">
                  <c:v>0.14499999999999999</c:v>
                </c:pt>
                <c:pt idx="136">
                  <c:v>0.14499999999999999</c:v>
                </c:pt>
                <c:pt idx="137">
                  <c:v>0.14000000000000001</c:v>
                </c:pt>
                <c:pt idx="138">
                  <c:v>0.105</c:v>
                </c:pt>
                <c:pt idx="139">
                  <c:v>0.125</c:v>
                </c:pt>
                <c:pt idx="140">
                  <c:v>0.125</c:v>
                </c:pt>
                <c:pt idx="141">
                  <c:v>0.115</c:v>
                </c:pt>
                <c:pt idx="142">
                  <c:v>0.115</c:v>
                </c:pt>
                <c:pt idx="143">
                  <c:v>0.115</c:v>
                </c:pt>
                <c:pt idx="144">
                  <c:v>0.09</c:v>
                </c:pt>
                <c:pt idx="145">
                  <c:v>0.1</c:v>
                </c:pt>
                <c:pt idx="146">
                  <c:v>9.5000000000000001E-2</c:v>
                </c:pt>
                <c:pt idx="147">
                  <c:v>9.5000000000000001E-2</c:v>
                </c:pt>
                <c:pt idx="148">
                  <c:v>0.1</c:v>
                </c:pt>
                <c:pt idx="149">
                  <c:v>0.11</c:v>
                </c:pt>
                <c:pt idx="150">
                  <c:v>0.12</c:v>
                </c:pt>
                <c:pt idx="151">
                  <c:v>0.12</c:v>
                </c:pt>
                <c:pt idx="152">
                  <c:v>0.125</c:v>
                </c:pt>
                <c:pt idx="153">
                  <c:v>0.14499999999999999</c:v>
                </c:pt>
                <c:pt idx="154">
                  <c:v>0.15</c:v>
                </c:pt>
                <c:pt idx="155">
                  <c:v>0.15</c:v>
                </c:pt>
                <c:pt idx="156">
                  <c:v>0.14000000000000001</c:v>
                </c:pt>
                <c:pt idx="157">
                  <c:v>0.14000000000000001</c:v>
                </c:pt>
                <c:pt idx="158">
                  <c:v>0.14000000000000001</c:v>
                </c:pt>
                <c:pt idx="159">
                  <c:v>0.14000000000000001</c:v>
                </c:pt>
                <c:pt idx="160">
                  <c:v>0.115</c:v>
                </c:pt>
                <c:pt idx="161">
                  <c:v>0.13</c:v>
                </c:pt>
                <c:pt idx="162">
                  <c:v>0.12</c:v>
                </c:pt>
                <c:pt idx="163">
                  <c:v>0.12</c:v>
                </c:pt>
                <c:pt idx="164">
                  <c:v>0.105</c:v>
                </c:pt>
                <c:pt idx="165">
                  <c:v>0.115</c:v>
                </c:pt>
                <c:pt idx="166">
                  <c:v>0.12</c:v>
                </c:pt>
                <c:pt idx="167">
                  <c:v>0.12</c:v>
                </c:pt>
                <c:pt idx="168">
                  <c:v>0.115</c:v>
                </c:pt>
                <c:pt idx="169">
                  <c:v>0.1</c:v>
                </c:pt>
                <c:pt idx="170">
                  <c:v>9.5000000000000001E-2</c:v>
                </c:pt>
                <c:pt idx="171">
                  <c:v>9.5000000000000001E-2</c:v>
                </c:pt>
                <c:pt idx="172">
                  <c:v>9.5000000000000001E-2</c:v>
                </c:pt>
                <c:pt idx="173">
                  <c:v>0.09</c:v>
                </c:pt>
                <c:pt idx="174">
                  <c:v>0.09</c:v>
                </c:pt>
                <c:pt idx="175">
                  <c:v>8.5000000000000006E-2</c:v>
                </c:pt>
                <c:pt idx="176">
                  <c:v>7.4999999999999997E-2</c:v>
                </c:pt>
                <c:pt idx="177">
                  <c:v>7.0000000000000007E-2</c:v>
                </c:pt>
                <c:pt idx="178">
                  <c:v>0.08</c:v>
                </c:pt>
                <c:pt idx="179">
                  <c:v>0.06</c:v>
                </c:pt>
                <c:pt idx="180">
                  <c:v>4.4999999999999998E-2</c:v>
                </c:pt>
                <c:pt idx="181">
                  <c:v>5.5E-2</c:v>
                </c:pt>
                <c:pt idx="182">
                  <c:v>4.4999999999999998E-2</c:v>
                </c:pt>
                <c:pt idx="183">
                  <c:v>5.5E-2</c:v>
                </c:pt>
                <c:pt idx="184">
                  <c:v>5.5E-2</c:v>
                </c:pt>
                <c:pt idx="185">
                  <c:v>0.05</c:v>
                </c:pt>
                <c:pt idx="186">
                  <c:v>0.05</c:v>
                </c:pt>
                <c:pt idx="187">
                  <c:v>4.4999999999999998E-2</c:v>
                </c:pt>
                <c:pt idx="188">
                  <c:v>0.05</c:v>
                </c:pt>
                <c:pt idx="189">
                  <c:v>4.4999999999999998E-2</c:v>
                </c:pt>
                <c:pt idx="190">
                  <c:v>0.05</c:v>
                </c:pt>
                <c:pt idx="191">
                  <c:v>0.05</c:v>
                </c:pt>
                <c:pt idx="192">
                  <c:v>4.4999999999999998E-2</c:v>
                </c:pt>
                <c:pt idx="193">
                  <c:v>4.4999999999999998E-2</c:v>
                </c:pt>
                <c:pt idx="194">
                  <c:v>0.05</c:v>
                </c:pt>
                <c:pt idx="195">
                  <c:v>4.4999999999999998E-2</c:v>
                </c:pt>
                <c:pt idx="196">
                  <c:v>0.04</c:v>
                </c:pt>
                <c:pt idx="197">
                  <c:v>0.04</c:v>
                </c:pt>
                <c:pt idx="198">
                  <c:v>0.04</c:v>
                </c:pt>
                <c:pt idx="199">
                  <c:v>0.04</c:v>
                </c:pt>
                <c:pt idx="200">
                  <c:v>0.04</c:v>
                </c:pt>
                <c:pt idx="201">
                  <c:v>0.04</c:v>
                </c:pt>
                <c:pt idx="202">
                  <c:v>0.04</c:v>
                </c:pt>
                <c:pt idx="203">
                  <c:v>0.04</c:v>
                </c:pt>
                <c:pt idx="204">
                  <c:v>0.04</c:v>
                </c:pt>
                <c:pt idx="205">
                  <c:v>0.04</c:v>
                </c:pt>
                <c:pt idx="206">
                  <c:v>0.04</c:v>
                </c:pt>
                <c:pt idx="207">
                  <c:v>0.04</c:v>
                </c:pt>
                <c:pt idx="208">
                  <c:v>4.4999999999999998E-2</c:v>
                </c:pt>
                <c:pt idx="209">
                  <c:v>4.4999999999999998E-2</c:v>
                </c:pt>
                <c:pt idx="210">
                  <c:v>4.4999999999999998E-2</c:v>
                </c:pt>
                <c:pt idx="211">
                  <c:v>4.4999999999999998E-2</c:v>
                </c:pt>
                <c:pt idx="212">
                  <c:v>0.04</c:v>
                </c:pt>
                <c:pt idx="213">
                  <c:v>4.4999999999999998E-2</c:v>
                </c:pt>
                <c:pt idx="214">
                  <c:v>0.04</c:v>
                </c:pt>
                <c:pt idx="215">
                  <c:v>0.04</c:v>
                </c:pt>
                <c:pt idx="216">
                  <c:v>0.04</c:v>
                </c:pt>
                <c:pt idx="217">
                  <c:v>3.5000000000000003E-2</c:v>
                </c:pt>
                <c:pt idx="218">
                  <c:v>3.5000000000000003E-2</c:v>
                </c:pt>
                <c:pt idx="219">
                  <c:v>6.5000000000000002E-2</c:v>
                </c:pt>
                <c:pt idx="220">
                  <c:v>0.09</c:v>
                </c:pt>
                <c:pt idx="221">
                  <c:v>7.0000000000000007E-2</c:v>
                </c:pt>
                <c:pt idx="222">
                  <c:v>6.5000000000000002E-2</c:v>
                </c:pt>
                <c:pt idx="223">
                  <c:v>7.0000000000000007E-2</c:v>
                </c:pt>
              </c:numCache>
            </c:numRef>
          </c:val>
          <c:smooth val="0"/>
          <c:extLst>
            <c:ext xmlns:c16="http://schemas.microsoft.com/office/drawing/2014/chart" uri="{C3380CC4-5D6E-409C-BE32-E72D297353CC}">
              <c16:uniqueId val="{00000000-EACD-457D-A4F8-77E348991DE9}"/>
            </c:ext>
          </c:extLst>
        </c:ser>
        <c:dLbls>
          <c:showLegendKey val="0"/>
          <c:showVal val="0"/>
          <c:showCatName val="0"/>
          <c:showSerName val="0"/>
          <c:showPercent val="0"/>
          <c:showBubbleSize val="0"/>
        </c:dLbls>
        <c:smooth val="0"/>
        <c:axId val="1273319055"/>
        <c:axId val="1"/>
      </c:lineChart>
      <c:dateAx>
        <c:axId val="1273319055"/>
        <c:scaling>
          <c:orientation val="minMax"/>
        </c:scaling>
        <c:delete val="0"/>
        <c:axPos val="b"/>
        <c:numFmt formatCode="[$-1009]d/mmm/yy;@" sourceLinked="0"/>
        <c:majorTickMark val="out"/>
        <c:minorTickMark val="none"/>
        <c:tickLblPos val="low"/>
        <c:spPr>
          <a:ln w="3175">
            <a:solidFill>
              <a:srgbClr val="000000"/>
            </a:solidFill>
            <a:prstDash val="solid"/>
          </a:ln>
        </c:spPr>
        <c:txPr>
          <a:bodyPr rot="-5400000" vert="horz"/>
          <a:lstStyle/>
          <a:p>
            <a:pPr>
              <a:defRPr sz="800" b="0" i="0" u="none" strike="noStrike" baseline="0">
                <a:solidFill>
                  <a:srgbClr val="000000"/>
                </a:solidFill>
                <a:latin typeface="Arial"/>
                <a:ea typeface="Arial"/>
                <a:cs typeface="Arial"/>
              </a:defRPr>
            </a:pPr>
            <a:endParaRPr lang="en-US"/>
          </a:p>
        </c:txPr>
        <c:crossAx val="1"/>
        <c:crosses val="autoZero"/>
        <c:auto val="0"/>
        <c:lblOffset val="100"/>
        <c:baseTimeUnit val="days"/>
        <c:majorUnit val="1"/>
        <c:majorTimeUnit val="months"/>
        <c:minorUnit val="1"/>
        <c:minorTimeUnit val="months"/>
      </c:dateAx>
      <c:valAx>
        <c:axId val="1"/>
        <c:scaling>
          <c:orientation val="minMax"/>
          <c:min val="0"/>
        </c:scaling>
        <c:delete val="0"/>
        <c:axPos val="l"/>
        <c:numFmt formatCode="0.00" sourceLinked="0"/>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mj-lt"/>
                <a:ea typeface="Arial"/>
                <a:cs typeface="Arial"/>
              </a:defRPr>
            </a:pPr>
            <a:endParaRPr lang="en-US"/>
          </a:p>
        </c:txPr>
        <c:crossAx val="1273319055"/>
        <c:crossesAt val="44993"/>
        <c:crossBetween val="between"/>
      </c:valAx>
      <c:spPr>
        <a:noFill/>
        <a:ln w="25400">
          <a:noFill/>
        </a:ln>
      </c:spPr>
    </c:plotArea>
    <c:plotVisOnly val="1"/>
    <c:dispBlanksAs val="gap"/>
    <c:showDLblsOverMax val="0"/>
  </c:chart>
  <c:spPr>
    <a:solidFill>
      <a:srgbClr val="FFFFFF">
        <a:alpha val="97000"/>
      </a:srgbClr>
    </a:solidFill>
    <a:ln w="3175">
      <a:no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'Canada TAM'!$B$12:$C$12</c:f>
              <c:strCache>
                <c:ptCount val="2"/>
                <c:pt idx="0">
                  <c:v>GGR</c:v>
                </c:pt>
              </c:strCache>
            </c:strRef>
          </c:tx>
          <c:spPr>
            <a:solidFill>
              <a:srgbClr val="00B0F0"/>
            </a:solidFill>
            <a:ln>
              <a:noFill/>
            </a:ln>
            <a:effectLst/>
          </c:spPr>
          <c:invertIfNegative val="0"/>
          <c:dPt>
            <c:idx val="1"/>
            <c:invertIfNegative val="0"/>
            <c:bubble3D val="0"/>
            <c:spPr>
              <a:solidFill>
                <a:schemeClr val="accent1"/>
              </a:solidFill>
              <a:ln>
                <a:noFill/>
              </a:ln>
              <a:effectLst/>
            </c:spPr>
            <c:extLst>
              <c:ext xmlns:c16="http://schemas.microsoft.com/office/drawing/2014/chart" uri="{C3380CC4-5D6E-409C-BE32-E72D297353CC}">
                <c16:uniqueId val="{00000002-AB50-4CCA-9887-DC463C62EA22}"/>
              </c:ext>
            </c:extLst>
          </c:dPt>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'Canada TAM'!$D$10:$E$11</c:f>
              <c:multiLvlStrCache>
                <c:ptCount val="2"/>
                <c:lvl>
                  <c:pt idx="0">
                    <c:v>Online Sports Betting</c:v>
                  </c:pt>
                  <c:pt idx="1">
                    <c:v>iGaming</c:v>
                  </c:pt>
                </c:lvl>
                <c:lvl>
                  <c:pt idx="0">
                    <c:v>Canada</c:v>
                  </c:pt>
                </c:lvl>
              </c:multiLvlStrCache>
            </c:multiLvlStrRef>
          </c:cat>
          <c:val>
            <c:numRef>
              <c:f>'Canada TAM'!$D$12:$E$12</c:f>
              <c:numCache>
                <c:formatCode>0.0</c:formatCode>
                <c:ptCount val="2"/>
                <c:pt idx="0">
                  <c:v>2.8343988777289733</c:v>
                </c:pt>
                <c:pt idx="1">
                  <c:v>5.6687977554579465</c:v>
                </c:pt>
              </c:numCache>
            </c:numRef>
          </c:val>
          <c:extLst>
            <c:ext xmlns:c16="http://schemas.microsoft.com/office/drawing/2014/chart" uri="{C3380CC4-5D6E-409C-BE32-E72D297353CC}">
              <c16:uniqueId val="{00000000-AB50-4CCA-9887-DC463C62EA22}"/>
            </c:ext>
          </c:extLst>
        </c:ser>
        <c:dLbls>
          <c:dLblPos val="ctr"/>
          <c:showLegendKey val="0"/>
          <c:showVal val="1"/>
          <c:showCatName val="0"/>
          <c:showSerName val="0"/>
          <c:showPercent val="0"/>
          <c:showBubbleSize val="0"/>
        </c:dLbls>
        <c:gapWidth val="150"/>
        <c:axId val="1350392895"/>
        <c:axId val="1350393311"/>
      </c:barChart>
      <c:catAx>
        <c:axId val="1350392895"/>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50393311"/>
        <c:crosses val="autoZero"/>
        <c:auto val="1"/>
        <c:lblAlgn val="ctr"/>
        <c:lblOffset val="100"/>
        <c:noMultiLvlLbl val="0"/>
      </c:catAx>
      <c:valAx>
        <c:axId val="1350393311"/>
        <c:scaling>
          <c:orientation val="minMax"/>
          <c:max val="10"/>
        </c:scaling>
        <c:delete val="0"/>
        <c:axPos val="l"/>
        <c:numFmt formatCode="0.0" sourceLinked="1"/>
        <c:majorTickMark val="none"/>
        <c:minorTickMark val="none"/>
        <c:tickLblPos val="none"/>
        <c:spPr>
          <a:noFill/>
          <a:ln>
            <a:noFill/>
          </a:ln>
          <a:effectLst/>
        </c:spPr>
        <c:txPr>
          <a:bodyPr rot="-60000000" spcFirstLastPara="1" vertOverflow="ellipsis" vert="horz" wrap="square" anchor="ctr" anchorCtr="1"/>
          <a:lstStyle/>
          <a:p>
            <a:pPr>
              <a:defRPr sz="14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50392895"/>
        <c:crosses val="autoZero"/>
        <c:crossBetween val="between"/>
      </c:valAx>
    </c:plotArea>
    <c:plotVisOnly val="1"/>
    <c:dispBlanksAs val="gap"/>
    <c:showDLblsOverMax val="0"/>
    <c:extLst/>
  </c:chart>
  <c:spPr>
    <a:noFill/>
    <a:ln w="9525" cap="flat" cmpd="sng" algn="ctr">
      <a:noFill/>
      <a:round/>
    </a:ln>
    <a:effectLst/>
  </c:spPr>
  <c:txPr>
    <a:bodyPr/>
    <a:lstStyle/>
    <a:p>
      <a:pPr>
        <a:defRPr sz="1400">
          <a:solidFill>
            <a:schemeClr val="bg1"/>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CA" dirty="0"/>
              <a:t>FY24E</a:t>
            </a:r>
            <a:r>
              <a:rPr lang="en-CA" baseline="0" dirty="0"/>
              <a:t> Market Share</a:t>
            </a:r>
            <a:endParaRPr lang="en-CA" dirty="0"/>
          </a:p>
        </c:rich>
      </c:tx>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pieChart>
        <c:varyColors val="1"/>
        <c:ser>
          <c:idx val="0"/>
          <c:order val="0"/>
          <c:dPt>
            <c:idx val="0"/>
            <c:bubble3D val="0"/>
            <c:spPr>
              <a:solidFill>
                <a:srgbClr val="C3D8EA"/>
              </a:solidFill>
              <a:ln w="19050">
                <a:solidFill>
                  <a:schemeClr val="lt1"/>
                </a:solidFill>
              </a:ln>
              <a:effectLst/>
            </c:spPr>
            <c:extLst>
              <c:ext xmlns:c16="http://schemas.microsoft.com/office/drawing/2014/chart" uri="{C3380CC4-5D6E-409C-BE32-E72D297353CC}">
                <c16:uniqueId val="{00000001-9EF2-49F2-93D0-C86027754B3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9EF2-49F2-93D0-C86027754B31}"/>
              </c:ext>
            </c:extLst>
          </c:dPt>
          <c:dLbls>
            <c:dLbl>
              <c:idx val="0"/>
              <c:layout>
                <c:manualLayout>
                  <c:x val="-6.8751360833260083E-2"/>
                  <c:y val="2.976841481491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EF2-49F2-93D0-C86027754B31}"/>
                </c:ext>
              </c:extLst>
            </c:dLbl>
            <c:dLbl>
              <c:idx val="1"/>
              <c:layout>
                <c:manualLayout>
                  <c:x val="7.5967780302445886E-2"/>
                  <c:y val="-3.499905688558524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EF2-49F2-93D0-C86027754B31}"/>
                </c:ext>
              </c:extLst>
            </c:dLbl>
            <c:spPr>
              <a:solidFill>
                <a:schemeClr val="bg1"/>
              </a:solid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Sheet1!$F$3:$F$4</c:f>
              <c:strCache>
                <c:ptCount val="2"/>
                <c:pt idx="0">
                  <c:v>Top 5 Operators</c:v>
                </c:pt>
                <c:pt idx="1">
                  <c:v>Niche Operators</c:v>
                </c:pt>
              </c:strCache>
            </c:strRef>
          </c:cat>
          <c:val>
            <c:numRef>
              <c:f>Sheet1!$G$3:$G$4</c:f>
              <c:numCache>
                <c:formatCode>0%_);\(0%\);0%_);@_)</c:formatCode>
                <c:ptCount val="2"/>
                <c:pt idx="0">
                  <c:v>0.8</c:v>
                </c:pt>
                <c:pt idx="1">
                  <c:v>0.2</c:v>
                </c:pt>
              </c:numCache>
            </c:numRef>
          </c:val>
          <c:extLst>
            <c:ext xmlns:c16="http://schemas.microsoft.com/office/drawing/2014/chart" uri="{C3380CC4-5D6E-409C-BE32-E72D297353CC}">
              <c16:uniqueId val="{00000004-9EF2-49F2-93D0-C86027754B31}"/>
            </c:ext>
          </c:extLst>
        </c:ser>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sz="1200" b="1">
          <a:latin typeface="Arial" panose="020B0604020202020204" pitchFamily="34" charset="0"/>
          <a:cs typeface="Arial" panose="020B06040202020202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51951951951952E-2"/>
          <c:y val="3.322007910040882E-2"/>
          <c:w val="0.96696696696696693"/>
          <c:h val="0.93355984179918239"/>
        </c:manualLayout>
      </c:layout>
      <c:barChart>
        <c:barDir val="col"/>
        <c:grouping val="clustered"/>
        <c:varyColors val="0"/>
        <c:ser>
          <c:idx val="0"/>
          <c:order val="0"/>
          <c:spPr>
            <a:solidFill>
              <a:srgbClr val="FF0000"/>
            </a:solidFill>
            <a:ln>
              <a:noFill/>
            </a:ln>
            <a:effectLst/>
          </c:spPr>
          <c:invertIfNegative val="0"/>
          <c:dPt>
            <c:idx val="0"/>
            <c:invertIfNegative val="0"/>
            <c:bubble3D val="0"/>
            <c:spPr>
              <a:solidFill>
                <a:srgbClr val="002060"/>
              </a:solidFill>
              <a:ln>
                <a:noFill/>
              </a:ln>
              <a:effectLst/>
            </c:spPr>
            <c:extLst>
              <c:ext xmlns:c16="http://schemas.microsoft.com/office/drawing/2014/chart" uri="{C3380CC4-5D6E-409C-BE32-E72D297353CC}">
                <c16:uniqueId val="{00000002-5C06-4A2C-AB6F-B4BD851C0278}"/>
              </c:ext>
            </c:extLst>
          </c:dPt>
          <c:dPt>
            <c:idx val="1"/>
            <c:invertIfNegative val="0"/>
            <c:bubble3D val="0"/>
            <c:spPr>
              <a:solidFill>
                <a:srgbClr val="00B0F0"/>
              </a:solidFill>
              <a:ln>
                <a:noFill/>
              </a:ln>
              <a:effectLst/>
            </c:spPr>
            <c:extLst>
              <c:ext xmlns:c16="http://schemas.microsoft.com/office/drawing/2014/chart" uri="{C3380CC4-5D6E-409C-BE32-E72D297353CC}">
                <c16:uniqueId val="{00000004-E46F-4158-ADF0-6598B13C1CA4}"/>
              </c:ext>
            </c:extLst>
          </c:dPt>
          <c:dPt>
            <c:idx val="2"/>
            <c:invertIfNegative val="0"/>
            <c:bubble3D val="0"/>
            <c:spPr>
              <a:solidFill>
                <a:srgbClr val="00B0F0"/>
              </a:solidFill>
              <a:ln>
                <a:noFill/>
              </a:ln>
              <a:effectLst/>
            </c:spPr>
            <c:extLst>
              <c:ext xmlns:c16="http://schemas.microsoft.com/office/drawing/2014/chart" uri="{C3380CC4-5D6E-409C-BE32-E72D297353CC}">
                <c16:uniqueId val="{00000001-5C06-4A2C-AB6F-B4BD851C0278}"/>
              </c:ext>
            </c:extLst>
          </c:dPt>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 For Deck'!$C$17:$C$19</c:f>
              <c:strCache>
                <c:ptCount val="3"/>
                <c:pt idx="0">
                  <c:v>NSG</c:v>
                </c:pt>
                <c:pt idx="1">
                  <c:v>DK</c:v>
                </c:pt>
                <c:pt idx="2">
                  <c:v>PB</c:v>
                </c:pt>
              </c:strCache>
            </c:strRef>
          </c:cat>
          <c:val>
            <c:numRef>
              <c:f>'Graph For Deck'!$D$17:$D$19</c:f>
              <c:numCache>
                <c:formatCode>0.0\ "Months"</c:formatCode>
                <c:ptCount val="3"/>
                <c:pt idx="0">
                  <c:v>2.4082840236686391</c:v>
                </c:pt>
                <c:pt idx="1">
                  <c:v>6.9923534409515717</c:v>
                </c:pt>
                <c:pt idx="2">
                  <c:v>10.615478949864345</c:v>
                </c:pt>
              </c:numCache>
            </c:numRef>
          </c:val>
          <c:extLst>
            <c:ext xmlns:c16="http://schemas.microsoft.com/office/drawing/2014/chart" uri="{C3380CC4-5D6E-409C-BE32-E72D297353CC}">
              <c16:uniqueId val="{00000000-5C06-4A2C-AB6F-B4BD851C0278}"/>
            </c:ext>
          </c:extLst>
        </c:ser>
        <c:dLbls>
          <c:dLblPos val="outEnd"/>
          <c:showLegendKey val="0"/>
          <c:showVal val="1"/>
          <c:showCatName val="0"/>
          <c:showSerName val="0"/>
          <c:showPercent val="0"/>
          <c:showBubbleSize val="0"/>
        </c:dLbls>
        <c:gapWidth val="64"/>
        <c:overlap val="-27"/>
        <c:axId val="1139848688"/>
        <c:axId val="1139849520"/>
      </c:barChart>
      <c:catAx>
        <c:axId val="1139848688"/>
        <c:scaling>
          <c:orientation val="minMax"/>
        </c:scaling>
        <c:delete val="1"/>
        <c:axPos val="b"/>
        <c:numFmt formatCode="General" sourceLinked="1"/>
        <c:majorTickMark val="out"/>
        <c:minorTickMark val="none"/>
        <c:tickLblPos val="nextTo"/>
        <c:crossAx val="1139849520"/>
        <c:crosses val="autoZero"/>
        <c:auto val="1"/>
        <c:lblAlgn val="ctr"/>
        <c:lblOffset val="100"/>
        <c:noMultiLvlLbl val="0"/>
      </c:catAx>
      <c:valAx>
        <c:axId val="1139849520"/>
        <c:scaling>
          <c:orientation val="minMax"/>
          <c:max val="50"/>
        </c:scaling>
        <c:delete val="1"/>
        <c:axPos val="l"/>
        <c:numFmt formatCode="0.0\ &quot;Months&quot;" sourceLinked="1"/>
        <c:majorTickMark val="out"/>
        <c:minorTickMark val="none"/>
        <c:tickLblPos val="nextTo"/>
        <c:crossAx val="1139848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a:t>Total Wagers C$ Millions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'Historical PnL'!$D$7</c:f>
              <c:strCache>
                <c:ptCount val="1"/>
                <c:pt idx="0">
                  <c:v>2022</c:v>
                </c:pt>
              </c:strCache>
            </c:strRef>
          </c:tx>
          <c:spPr>
            <a:solidFill>
              <a:schemeClr val="accent1"/>
            </a:solidFill>
            <a:ln>
              <a:noFill/>
            </a:ln>
            <a:effectLst/>
          </c:spPr>
          <c:invertIfNegative val="0"/>
          <c:dLbls>
            <c:dLbl>
              <c:idx val="3"/>
              <c:layout>
                <c:manualLayout>
                  <c:x val="-9.2271253266427711E-3"/>
                  <c:y val="-9.148749527155581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358-4053-9BF3-AEC0353BDBBE}"/>
                </c:ext>
              </c:extLst>
            </c:dLbl>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'Historical PnL'!$C$8:$C$11</c:f>
              <c:numCache>
                <c:formatCode>"Q"#</c:formatCode>
                <c:ptCount val="4"/>
                <c:pt idx="0">
                  <c:v>1</c:v>
                </c:pt>
                <c:pt idx="1">
                  <c:v>2</c:v>
                </c:pt>
                <c:pt idx="2">
                  <c:v>3</c:v>
                </c:pt>
                <c:pt idx="3">
                  <c:v>4</c:v>
                </c:pt>
              </c:numCache>
            </c:numRef>
          </c:cat>
          <c:val>
            <c:numRef>
              <c:f>'Historical PnL'!$D$8:$D$11</c:f>
              <c:numCache>
                <c:formatCode>_-"$"* #,##0.0_-;\-"$"* #,##0.0_-;_-"$"* "-"??_-;_-@_-</c:formatCode>
                <c:ptCount val="4"/>
                <c:pt idx="0" formatCode="General">
                  <c:v>0</c:v>
                </c:pt>
                <c:pt idx="1">
                  <c:v>14.814166999999999</c:v>
                </c:pt>
                <c:pt idx="2">
                  <c:v>57.572412</c:v>
                </c:pt>
                <c:pt idx="3">
                  <c:v>112.3</c:v>
                </c:pt>
              </c:numCache>
            </c:numRef>
          </c:val>
          <c:extLst>
            <c:ext xmlns:c16="http://schemas.microsoft.com/office/drawing/2014/chart" uri="{C3380CC4-5D6E-409C-BE32-E72D297353CC}">
              <c16:uniqueId val="{00000000-F60A-4262-9ACE-ABE12DCC98ED}"/>
            </c:ext>
          </c:extLst>
        </c:ser>
        <c:ser>
          <c:idx val="1"/>
          <c:order val="1"/>
          <c:tx>
            <c:strRef>
              <c:f>'Historical PnL'!$E$7</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'Historical PnL'!$C$8:$C$11</c:f>
              <c:numCache>
                <c:formatCode>"Q"#</c:formatCode>
                <c:ptCount val="4"/>
                <c:pt idx="0">
                  <c:v>1</c:v>
                </c:pt>
                <c:pt idx="1">
                  <c:v>2</c:v>
                </c:pt>
                <c:pt idx="2">
                  <c:v>3</c:v>
                </c:pt>
                <c:pt idx="3">
                  <c:v>4</c:v>
                </c:pt>
              </c:numCache>
            </c:numRef>
          </c:cat>
          <c:val>
            <c:numRef>
              <c:f>'Historical PnL'!$E$8:$E$11</c:f>
              <c:numCache>
                <c:formatCode>_-"$"* #,##0.0_-;\-"$"* #,##0.0_-;_-"$"* "-"??_-;_-@_-</c:formatCode>
                <c:ptCount val="4"/>
                <c:pt idx="0">
                  <c:v>139.5</c:v>
                </c:pt>
                <c:pt idx="1">
                  <c:v>160.1</c:v>
                </c:pt>
                <c:pt idx="2">
                  <c:v>138</c:v>
                </c:pt>
                <c:pt idx="3">
                  <c:v>213.3</c:v>
                </c:pt>
              </c:numCache>
            </c:numRef>
          </c:val>
          <c:extLst>
            <c:ext xmlns:c16="http://schemas.microsoft.com/office/drawing/2014/chart" uri="{C3380CC4-5D6E-409C-BE32-E72D297353CC}">
              <c16:uniqueId val="{00000001-F60A-4262-9ACE-ABE12DCC98ED}"/>
            </c:ext>
          </c:extLst>
        </c:ser>
        <c:dLbls>
          <c:showLegendKey val="0"/>
          <c:showVal val="0"/>
          <c:showCatName val="0"/>
          <c:showSerName val="0"/>
          <c:showPercent val="0"/>
          <c:showBubbleSize val="0"/>
        </c:dLbls>
        <c:gapWidth val="219"/>
        <c:overlap val="-27"/>
        <c:axId val="354464559"/>
        <c:axId val="1165546399"/>
      </c:barChart>
      <c:catAx>
        <c:axId val="354464559"/>
        <c:scaling>
          <c:orientation val="minMax"/>
        </c:scaling>
        <c:delete val="0"/>
        <c:axPos val="b"/>
        <c:numFmt formatCode="&quot;Q&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65546399"/>
        <c:crosses val="autoZero"/>
        <c:auto val="1"/>
        <c:lblAlgn val="ctr"/>
        <c:lblOffset val="100"/>
        <c:noMultiLvlLbl val="0"/>
      </c:catAx>
      <c:valAx>
        <c:axId val="1165546399"/>
        <c:scaling>
          <c:orientation val="minMax"/>
        </c:scaling>
        <c:delete val="1"/>
        <c:axPos val="l"/>
        <c:numFmt formatCode="General" sourceLinked="1"/>
        <c:majorTickMark val="none"/>
        <c:minorTickMark val="none"/>
        <c:tickLblPos val="nextTo"/>
        <c:crossAx val="354464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a:t>Total Deposits C$ Millions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'Historical PnL'!$I$7</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'Historical PnL'!$H$8:$H$10</c:f>
              <c:numCache>
                <c:formatCode>"Q"#</c:formatCode>
                <c:ptCount val="3"/>
                <c:pt idx="0">
                  <c:v>1</c:v>
                </c:pt>
                <c:pt idx="1">
                  <c:v>2</c:v>
                </c:pt>
                <c:pt idx="2">
                  <c:v>3</c:v>
                </c:pt>
              </c:numCache>
            </c:numRef>
          </c:cat>
          <c:val>
            <c:numRef>
              <c:f>'Historical PnL'!$I$8:$I$10</c:f>
              <c:numCache>
                <c:formatCode>_-"$"* #,##0.0_-;\-"$"* #,##0.0_-;_-"$"* "-"??_-;_-@_-</c:formatCode>
                <c:ptCount val="3"/>
                <c:pt idx="0" formatCode="General">
                  <c:v>0</c:v>
                </c:pt>
                <c:pt idx="1">
                  <c:v>1.8</c:v>
                </c:pt>
                <c:pt idx="2">
                  <c:v>6.5</c:v>
                </c:pt>
              </c:numCache>
            </c:numRef>
          </c:val>
          <c:extLst>
            <c:ext xmlns:c16="http://schemas.microsoft.com/office/drawing/2014/chart" uri="{C3380CC4-5D6E-409C-BE32-E72D297353CC}">
              <c16:uniqueId val="{00000000-79B0-4E00-A41B-726A8A2511DB}"/>
            </c:ext>
          </c:extLst>
        </c:ser>
        <c:ser>
          <c:idx val="1"/>
          <c:order val="1"/>
          <c:tx>
            <c:strRef>
              <c:f>'Historical PnL'!$J$7</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'Historical PnL'!$H$8:$H$10</c:f>
              <c:numCache>
                <c:formatCode>"Q"#</c:formatCode>
                <c:ptCount val="3"/>
                <c:pt idx="0">
                  <c:v>1</c:v>
                </c:pt>
                <c:pt idx="1">
                  <c:v>2</c:v>
                </c:pt>
                <c:pt idx="2">
                  <c:v>3</c:v>
                </c:pt>
              </c:numCache>
            </c:numRef>
          </c:cat>
          <c:val>
            <c:numRef>
              <c:f>'Historical PnL'!$J$8:$J$10</c:f>
              <c:numCache>
                <c:formatCode>_-"$"* #,##0.0_-;\-"$"* #,##0.0_-;_-"$"* "-"??_-;_-@_-</c:formatCode>
                <c:ptCount val="3"/>
                <c:pt idx="0">
                  <c:v>16.7</c:v>
                </c:pt>
                <c:pt idx="1">
                  <c:v>17.600000000000001</c:v>
                </c:pt>
                <c:pt idx="2">
                  <c:v>18.3</c:v>
                </c:pt>
              </c:numCache>
            </c:numRef>
          </c:val>
          <c:extLst>
            <c:ext xmlns:c16="http://schemas.microsoft.com/office/drawing/2014/chart" uri="{C3380CC4-5D6E-409C-BE32-E72D297353CC}">
              <c16:uniqueId val="{00000001-79B0-4E00-A41B-726A8A2511DB}"/>
            </c:ext>
          </c:extLst>
        </c:ser>
        <c:dLbls>
          <c:showLegendKey val="0"/>
          <c:showVal val="0"/>
          <c:showCatName val="0"/>
          <c:showSerName val="0"/>
          <c:showPercent val="0"/>
          <c:showBubbleSize val="0"/>
        </c:dLbls>
        <c:gapWidth val="219"/>
        <c:overlap val="-27"/>
        <c:axId val="1180290959"/>
        <c:axId val="1527971087"/>
      </c:barChart>
      <c:catAx>
        <c:axId val="1180290959"/>
        <c:scaling>
          <c:orientation val="minMax"/>
        </c:scaling>
        <c:delete val="0"/>
        <c:axPos val="b"/>
        <c:numFmt formatCode="&quot;Q&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27971087"/>
        <c:crosses val="autoZero"/>
        <c:auto val="1"/>
        <c:lblAlgn val="ctr"/>
        <c:lblOffset val="100"/>
        <c:noMultiLvlLbl val="0"/>
      </c:catAx>
      <c:valAx>
        <c:axId val="1527971087"/>
        <c:scaling>
          <c:orientation val="minMax"/>
        </c:scaling>
        <c:delete val="1"/>
        <c:axPos val="l"/>
        <c:numFmt formatCode="General" sourceLinked="1"/>
        <c:majorTickMark val="none"/>
        <c:minorTickMark val="none"/>
        <c:tickLblPos val="nextTo"/>
        <c:crossAx val="11802909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CA"/>
              <a:t>Total Gross Gaming Revenue C$ Millions</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'Historical PnL'!$M$7</c:f>
              <c:strCache>
                <c:ptCount val="1"/>
                <c:pt idx="0">
                  <c:v>2022</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'Historical PnL'!$L$8:$L$11</c:f>
              <c:numCache>
                <c:formatCode>"Q"#</c:formatCode>
                <c:ptCount val="4"/>
                <c:pt idx="0">
                  <c:v>1</c:v>
                </c:pt>
                <c:pt idx="1">
                  <c:v>2</c:v>
                </c:pt>
                <c:pt idx="2">
                  <c:v>3</c:v>
                </c:pt>
                <c:pt idx="3">
                  <c:v>4</c:v>
                </c:pt>
              </c:numCache>
            </c:numRef>
          </c:cat>
          <c:val>
            <c:numRef>
              <c:f>'Historical PnL'!$M$8:$M$11</c:f>
              <c:numCache>
                <c:formatCode>_-"$"* #,##0.0_-;\-"$"* #,##0.0_-;_-"$"* "-"??_-;_-@_-</c:formatCode>
                <c:ptCount val="4"/>
                <c:pt idx="0" formatCode="General">
                  <c:v>0</c:v>
                </c:pt>
                <c:pt idx="1">
                  <c:v>0.7</c:v>
                </c:pt>
                <c:pt idx="2">
                  <c:v>2.5</c:v>
                </c:pt>
                <c:pt idx="3">
                  <c:v>4.0999999999999996</c:v>
                </c:pt>
              </c:numCache>
            </c:numRef>
          </c:val>
          <c:extLst>
            <c:ext xmlns:c16="http://schemas.microsoft.com/office/drawing/2014/chart" uri="{C3380CC4-5D6E-409C-BE32-E72D297353CC}">
              <c16:uniqueId val="{00000000-A681-47EC-8B0D-AAF2B8CC34B6}"/>
            </c:ext>
          </c:extLst>
        </c:ser>
        <c:ser>
          <c:idx val="1"/>
          <c:order val="1"/>
          <c:tx>
            <c:strRef>
              <c:f>'Historical PnL'!$N$7</c:f>
              <c:strCache>
                <c:ptCount val="1"/>
                <c:pt idx="0">
                  <c:v>2023</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'Historical PnL'!$L$8:$L$11</c:f>
              <c:numCache>
                <c:formatCode>"Q"#</c:formatCode>
                <c:ptCount val="4"/>
                <c:pt idx="0">
                  <c:v>1</c:v>
                </c:pt>
                <c:pt idx="1">
                  <c:v>2</c:v>
                </c:pt>
                <c:pt idx="2">
                  <c:v>3</c:v>
                </c:pt>
                <c:pt idx="3">
                  <c:v>4</c:v>
                </c:pt>
              </c:numCache>
            </c:numRef>
          </c:cat>
          <c:val>
            <c:numRef>
              <c:f>'Historical PnL'!$N$8:$N$11</c:f>
              <c:numCache>
                <c:formatCode>_-"$"* #,##0.0_-;\-"$"* #,##0.0_-;_-"$"* "-"??_-;_-@_-</c:formatCode>
                <c:ptCount val="4"/>
                <c:pt idx="0">
                  <c:v>4.4000000000000004</c:v>
                </c:pt>
                <c:pt idx="1">
                  <c:v>5.5</c:v>
                </c:pt>
                <c:pt idx="2">
                  <c:v>5.5</c:v>
                </c:pt>
                <c:pt idx="3">
                  <c:v>7.6</c:v>
                </c:pt>
              </c:numCache>
            </c:numRef>
          </c:val>
          <c:extLst>
            <c:ext xmlns:c16="http://schemas.microsoft.com/office/drawing/2014/chart" uri="{C3380CC4-5D6E-409C-BE32-E72D297353CC}">
              <c16:uniqueId val="{00000001-A681-47EC-8B0D-AAF2B8CC34B6}"/>
            </c:ext>
          </c:extLst>
        </c:ser>
        <c:dLbls>
          <c:showLegendKey val="0"/>
          <c:showVal val="0"/>
          <c:showCatName val="0"/>
          <c:showSerName val="0"/>
          <c:showPercent val="0"/>
          <c:showBubbleSize val="0"/>
        </c:dLbls>
        <c:gapWidth val="219"/>
        <c:overlap val="-27"/>
        <c:axId val="1180297679"/>
        <c:axId val="1527954719"/>
      </c:barChart>
      <c:catAx>
        <c:axId val="1180297679"/>
        <c:scaling>
          <c:orientation val="minMax"/>
        </c:scaling>
        <c:delete val="0"/>
        <c:axPos val="b"/>
        <c:numFmt formatCode="&quot;Q&quot;#"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27954719"/>
        <c:crosses val="autoZero"/>
        <c:auto val="1"/>
        <c:lblAlgn val="ctr"/>
        <c:lblOffset val="100"/>
        <c:noMultiLvlLbl val="0"/>
      </c:catAx>
      <c:valAx>
        <c:axId val="1527954719"/>
        <c:scaling>
          <c:orientation val="minMax"/>
        </c:scaling>
        <c:delete val="1"/>
        <c:axPos val="l"/>
        <c:numFmt formatCode="General" sourceLinked="1"/>
        <c:majorTickMark val="none"/>
        <c:minorTickMark val="none"/>
        <c:tickLblPos val="nextTo"/>
        <c:crossAx val="1180297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noFill/>
    </a:ln>
    <a:effectLst/>
  </c:spPr>
  <c:txPr>
    <a:bodyPr/>
    <a:lstStyle/>
    <a:p>
      <a:pPr>
        <a:defRPr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effectLst/>
          </c:spPr>
          <c:explosion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tileRect/>
              </a:gradFill>
              <a:ln>
                <a:noFill/>
              </a:ln>
              <a:effectLst/>
            </c:spPr>
            <c:extLst>
              <c:ext xmlns:c16="http://schemas.microsoft.com/office/drawing/2014/chart" uri="{C3380CC4-5D6E-409C-BE32-E72D297353CC}">
                <c16:uniqueId val="{00000001-223B-405C-9D09-B10497176DAB}"/>
              </c:ext>
            </c:extLst>
          </c:dPt>
          <c:dPt>
            <c:idx val="1"/>
            <c:bubble3D val="0"/>
            <c:spPr>
              <a:solidFill>
                <a:srgbClr val="0B182F"/>
              </a:solidFill>
              <a:ln>
                <a:noFill/>
              </a:ln>
              <a:effectLst/>
            </c:spPr>
            <c:extLst>
              <c:ext xmlns:c16="http://schemas.microsoft.com/office/drawing/2014/chart" uri="{C3380CC4-5D6E-409C-BE32-E72D297353CC}">
                <c16:uniqueId val="{00000003-223B-405C-9D09-B10497176DAB}"/>
              </c:ext>
            </c:extLst>
          </c:dPt>
          <c:dPt>
            <c:idx val="2"/>
            <c:bubble3D val="0"/>
            <c:spPr>
              <a:solidFill>
                <a:srgbClr val="183362"/>
              </a:solidFill>
              <a:ln>
                <a:noFill/>
              </a:ln>
              <a:effectLst/>
            </c:spPr>
            <c:extLst>
              <c:ext xmlns:c16="http://schemas.microsoft.com/office/drawing/2014/chart" uri="{C3380CC4-5D6E-409C-BE32-E72D297353CC}">
                <c16:uniqueId val="{00000005-223B-405C-9D09-B10497176DAB}"/>
              </c:ext>
            </c:extLst>
          </c:dPt>
          <c:dPt>
            <c:idx val="3"/>
            <c:bubble3D val="0"/>
            <c:spPr>
              <a:solidFill>
                <a:srgbClr val="DDDDDD"/>
              </a:solidFill>
              <a:ln>
                <a:noFill/>
              </a:ln>
              <a:effectLst/>
            </c:spPr>
            <c:extLst>
              <c:ext xmlns:c16="http://schemas.microsoft.com/office/drawing/2014/chart" uri="{C3380CC4-5D6E-409C-BE32-E72D297353CC}">
                <c16:uniqueId val="{00000007-223B-405C-9D09-B10497176DAB}"/>
              </c:ext>
            </c:extLst>
          </c:dPt>
          <c:dPt>
            <c:idx val="4"/>
            <c:bubble3D val="0"/>
            <c:spPr>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tileRect/>
              </a:gradFill>
              <a:ln>
                <a:noFill/>
              </a:ln>
              <a:effectLst/>
            </c:spPr>
            <c:extLst>
              <c:ext xmlns:c16="http://schemas.microsoft.com/office/drawing/2014/chart" uri="{C3380CC4-5D6E-409C-BE32-E72D297353CC}">
                <c16:uniqueId val="{00000009-E9E3-4406-AF41-C036636A8B40}"/>
              </c:ext>
            </c:extLst>
          </c:dPt>
          <c:cat>
            <c:strRef>
              <c:f>Sheet1!$A$2:$A$6</c:f>
              <c:strCache>
                <c:ptCount val="4"/>
                <c:pt idx="0">
                  <c:v>1st Qtr</c:v>
                </c:pt>
                <c:pt idx="1">
                  <c:v>2nd Qtr</c:v>
                </c:pt>
                <c:pt idx="2">
                  <c:v>3rd Qtr</c:v>
                </c:pt>
                <c:pt idx="3">
                  <c:v>4th Qtr</c:v>
                </c:pt>
              </c:strCache>
            </c:strRef>
          </c:cat>
          <c:val>
            <c:numRef>
              <c:f>Sheet1!$B$2:$B$6</c:f>
              <c:numCache>
                <c:formatCode>General</c:formatCode>
                <c:ptCount val="5"/>
                <c:pt idx="0">
                  <c:v>40</c:v>
                </c:pt>
                <c:pt idx="1">
                  <c:v>25</c:v>
                </c:pt>
                <c:pt idx="2">
                  <c:v>22</c:v>
                </c:pt>
                <c:pt idx="3">
                  <c:v>13</c:v>
                </c:pt>
              </c:numCache>
            </c:numRef>
          </c:val>
          <c:extLst>
            <c:ext xmlns:c16="http://schemas.microsoft.com/office/drawing/2014/chart" uri="{C3380CC4-5D6E-409C-BE32-E72D297353CC}">
              <c16:uniqueId val="{00000008-223B-405C-9D09-B10497176DA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6D7-43CB-AA0A-C75866B6519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6D7-43CB-AA0A-C75866B6519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6D7-43CB-AA0A-C75866B6519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6D7-43CB-AA0A-C75866B6519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56D7-43CB-AA0A-C75866B6519B}"/>
              </c:ext>
            </c:extLst>
          </c:dPt>
          <c:dLbls>
            <c:spPr>
              <a:solidFill>
                <a:schemeClr val="bg1"/>
              </a:solidFill>
              <a:ln>
                <a:noFill/>
              </a:ln>
              <a:effectLst/>
            </c:spPr>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'[Cap Table Nov 2 2023.xlsx]Pre Financing'!$O$39:$O$43</c:f>
              <c:strCache>
                <c:ptCount val="5"/>
                <c:pt idx="0">
                  <c:v>Tevir</c:v>
                </c:pt>
                <c:pt idx="1">
                  <c:v>1135531 Ontario Inc.</c:v>
                </c:pt>
                <c:pt idx="2">
                  <c:v>Playtech</c:v>
                </c:pt>
                <c:pt idx="3">
                  <c:v>Directors &amp; Senior Officers</c:v>
                </c:pt>
                <c:pt idx="4">
                  <c:v>Other Shareholders</c:v>
                </c:pt>
              </c:strCache>
            </c:strRef>
          </c:cat>
          <c:val>
            <c:numRef>
              <c:f>'[Cap Table Nov 2 2023.xlsx]Pre Financing'!$P$39:$P$43</c:f>
              <c:numCache>
                <c:formatCode>0.0%</c:formatCode>
                <c:ptCount val="5"/>
                <c:pt idx="0">
                  <c:v>0.18627378373597067</c:v>
                </c:pt>
                <c:pt idx="1">
                  <c:v>0.18627378373597067</c:v>
                </c:pt>
                <c:pt idx="2">
                  <c:v>0.27456606523554528</c:v>
                </c:pt>
                <c:pt idx="3">
                  <c:v>6.8568988739653836E-2</c:v>
                </c:pt>
                <c:pt idx="4">
                  <c:v>0.28431737855285949</c:v>
                </c:pt>
              </c:numCache>
            </c:numRef>
          </c:val>
          <c:extLst>
            <c:ext xmlns:c16="http://schemas.microsoft.com/office/drawing/2014/chart" uri="{C3380CC4-5D6E-409C-BE32-E72D297353CC}">
              <c16:uniqueId val="{0000000A-56D7-43CB-AA0A-C75866B6519B}"/>
            </c:ext>
          </c:extLst>
        </c:ser>
        <c:dLbls>
          <c:showLegendKey val="0"/>
          <c:showVal val="0"/>
          <c:showCatName val="0"/>
          <c:showSerName val="0"/>
          <c:showPercent val="0"/>
          <c:showBubbleSize val="0"/>
          <c:showLeaderLines val="1"/>
        </c:dLbls>
        <c:firstSliceAng val="0"/>
        <c:holeSize val="6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0.03821</cdr:x>
      <cdr:y>0</cdr:y>
    </cdr:from>
    <cdr:to>
      <cdr:x>0.96179</cdr:x>
      <cdr:y>1</cdr:y>
    </cdr:to>
    <cdr:sp macro="" textlink="">
      <cdr:nvSpPr>
        <cdr:cNvPr id="2" name="Partial Circle 1">
          <a:extLst xmlns:a="http://schemas.openxmlformats.org/drawingml/2006/main">
            <a:ext uri="{FF2B5EF4-FFF2-40B4-BE49-F238E27FC236}">
              <a16:creationId xmlns:a16="http://schemas.microsoft.com/office/drawing/2014/main" id="{E2ECA001-A0D4-4F25-9F4B-9598F4B4F1F2}"/>
            </a:ext>
          </a:extLst>
        </cdr:cNvPr>
        <cdr:cNvSpPr/>
      </cdr:nvSpPr>
      <cdr:spPr>
        <a:xfrm xmlns:a="http://schemas.openxmlformats.org/drawingml/2006/main" rot="10647074">
          <a:off x="138753" y="0"/>
          <a:ext cx="3353495" cy="3204619"/>
        </a:xfrm>
        <a:prstGeom xmlns:a="http://schemas.openxmlformats.org/drawingml/2006/main" prst="pie">
          <a:avLst>
            <a:gd name="adj1" fmla="val 5425202"/>
            <a:gd name="adj2" fmla="val 14179290"/>
          </a:avLst>
        </a:prstGeom>
        <a:solidFill xmlns:a="http://schemas.openxmlformats.org/drawingml/2006/main">
          <a:srgbClr val="4472C4"/>
        </a:solidFill>
        <a:ln xmlns:a="http://schemas.openxmlformats.org/drawingml/2006/main">
          <a:noFill/>
        </a:ln>
        <a:effectLst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sz="1502" dirty="0">
            <a:solidFill>
              <a:schemeClr val="tx1"/>
            </a:solidFill>
            <a:latin typeface="Raleway" panose="020B0503030101060003" pitchFamily="34" charset="0"/>
          </a:endParaRPr>
        </a:p>
      </cdr:txBody>
    </cdr:sp>
  </cdr:relSizeAnchor>
  <cdr:relSizeAnchor xmlns:cdr="http://schemas.openxmlformats.org/drawingml/2006/chartDrawing">
    <cdr:from>
      <cdr:x>0.21</cdr:x>
      <cdr:y>0.17156</cdr:y>
    </cdr:from>
    <cdr:to>
      <cdr:x>0.79</cdr:x>
      <cdr:y>0.82844</cdr:y>
    </cdr:to>
    <cdr:sp macro="" textlink="">
      <cdr:nvSpPr>
        <cdr:cNvPr id="3" name="Oval 2">
          <a:extLst xmlns:a="http://schemas.openxmlformats.org/drawingml/2006/main">
            <a:ext uri="{FF2B5EF4-FFF2-40B4-BE49-F238E27FC236}">
              <a16:creationId xmlns:a16="http://schemas.microsoft.com/office/drawing/2014/main" id="{44080FCB-E700-4C2C-97A5-D2D66448E70D}"/>
            </a:ext>
          </a:extLst>
        </cdr:cNvPr>
        <cdr:cNvSpPr/>
      </cdr:nvSpPr>
      <cdr:spPr>
        <a:xfrm xmlns:a="http://schemas.openxmlformats.org/drawingml/2006/main">
          <a:off x="762501" y="549797"/>
          <a:ext cx="2106000" cy="2105024"/>
        </a:xfrm>
        <a:prstGeom xmlns:a="http://schemas.openxmlformats.org/drawingml/2006/main" prst="ellipse">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400" b="1" dirty="0">
              <a:solidFill>
                <a:srgbClr val="4472C4"/>
              </a:solidFill>
              <a:latin typeface="Arial" panose="020B0604020202020204" pitchFamily="34" charset="0"/>
              <a:cs typeface="Arial" panose="020B0604020202020204" pitchFamily="34" charset="0"/>
            </a:rPr>
            <a:t>CANADIAN POPULATION DISTRIBUTION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57200"/>
          </a:xfrm>
          <a:prstGeom prst="rect">
            <a:avLst/>
          </a:prstGeom>
        </p:spPr>
        <p:txBody>
          <a:bodyPr vert="horz" lIns="89208" tIns="44603" rIns="89208" bIns="44603" rtlCol="0"/>
          <a:lstStyle>
            <a:lvl1pPr algn="l">
              <a:defRPr sz="1200"/>
            </a:lvl1pPr>
          </a:lstStyle>
          <a:p>
            <a:endParaRPr lang="en-GB" dirty="0">
              <a:latin typeface="Franklin Gothic Book" pitchFamily="34" charset="0"/>
            </a:endParaRPr>
          </a:p>
        </p:txBody>
      </p:sp>
      <p:sp>
        <p:nvSpPr>
          <p:cNvPr id="3" name="Date Placeholder 2"/>
          <p:cNvSpPr>
            <a:spLocks noGrp="1"/>
          </p:cNvSpPr>
          <p:nvPr>
            <p:ph type="dt" sz="quarter" idx="1"/>
          </p:nvPr>
        </p:nvSpPr>
        <p:spPr>
          <a:xfrm>
            <a:off x="3884615" y="2"/>
            <a:ext cx="2971800" cy="457200"/>
          </a:xfrm>
          <a:prstGeom prst="rect">
            <a:avLst/>
          </a:prstGeom>
        </p:spPr>
        <p:txBody>
          <a:bodyPr vert="horz" lIns="89208" tIns="44603" rIns="89208" bIns="44603" rtlCol="0"/>
          <a:lstStyle>
            <a:lvl1pPr algn="r">
              <a:defRPr sz="1200"/>
            </a:lvl1pPr>
          </a:lstStyle>
          <a:p>
            <a:fld id="{7C262164-C289-4EC4-A26C-22ACE37C8DF8}" type="datetimeFigureOut">
              <a:rPr lang="en-GB" smtClean="0">
                <a:latin typeface="Franklin Gothic Book" pitchFamily="34" charset="0"/>
              </a:rPr>
              <a:t>06/02/2024</a:t>
            </a:fld>
            <a:endParaRPr lang="en-GB" dirty="0">
              <a:latin typeface="Franklin Gothic Book" pitchFamily="34" charset="0"/>
            </a:endParaRPr>
          </a:p>
        </p:txBody>
      </p:sp>
      <p:sp>
        <p:nvSpPr>
          <p:cNvPr id="4" name="Footer Placeholder 3"/>
          <p:cNvSpPr>
            <a:spLocks noGrp="1"/>
          </p:cNvSpPr>
          <p:nvPr>
            <p:ph type="ftr" sz="quarter" idx="2"/>
          </p:nvPr>
        </p:nvSpPr>
        <p:spPr>
          <a:xfrm>
            <a:off x="1" y="8685214"/>
            <a:ext cx="2971800" cy="457200"/>
          </a:xfrm>
          <a:prstGeom prst="rect">
            <a:avLst/>
          </a:prstGeom>
        </p:spPr>
        <p:txBody>
          <a:bodyPr vert="horz" lIns="89208" tIns="44603" rIns="89208" bIns="44603" rtlCol="0" anchor="b"/>
          <a:lstStyle>
            <a:lvl1pPr algn="l">
              <a:defRPr sz="1200"/>
            </a:lvl1pPr>
          </a:lstStyle>
          <a:p>
            <a:endParaRPr lang="en-GB" dirty="0">
              <a:latin typeface="Franklin Gothic Book" pitchFamily="34" charset="0"/>
            </a:endParaRPr>
          </a:p>
        </p:txBody>
      </p:sp>
      <p:sp>
        <p:nvSpPr>
          <p:cNvPr id="5" name="Slide Number Placeholder 4"/>
          <p:cNvSpPr>
            <a:spLocks noGrp="1"/>
          </p:cNvSpPr>
          <p:nvPr>
            <p:ph type="sldNum" sz="quarter" idx="3"/>
          </p:nvPr>
        </p:nvSpPr>
        <p:spPr>
          <a:xfrm>
            <a:off x="3884615" y="8685214"/>
            <a:ext cx="2971800" cy="457200"/>
          </a:xfrm>
          <a:prstGeom prst="rect">
            <a:avLst/>
          </a:prstGeom>
        </p:spPr>
        <p:txBody>
          <a:bodyPr vert="horz" lIns="89208" tIns="44603" rIns="89208" bIns="44603" rtlCol="0" anchor="b"/>
          <a:lstStyle>
            <a:lvl1pPr algn="r">
              <a:defRPr sz="1200"/>
            </a:lvl1pPr>
          </a:lstStyle>
          <a:p>
            <a:fld id="{1E1505BF-EDB5-4AB0-B13C-D65E18FAFD09}" type="slidenum">
              <a:rPr lang="en-GB" smtClean="0">
                <a:latin typeface="Franklin Gothic Book" pitchFamily="34" charset="0"/>
              </a:rPr>
              <a:t>‹#›</a:t>
            </a:fld>
            <a:endParaRPr lang="en-GB" dirty="0">
              <a:latin typeface="Franklin Gothic Book" pitchFamily="34" charset="0"/>
            </a:endParaRPr>
          </a:p>
        </p:txBody>
      </p:sp>
    </p:spTree>
    <p:extLst>
      <p:ext uri="{BB962C8B-B14F-4D97-AF65-F5344CB8AC3E}">
        <p14:creationId xmlns:p14="http://schemas.microsoft.com/office/powerpoint/2010/main" val="2831453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2971800" cy="457200"/>
          </a:xfrm>
          <a:prstGeom prst="rect">
            <a:avLst/>
          </a:prstGeom>
        </p:spPr>
        <p:txBody>
          <a:bodyPr vert="horz" lIns="89208" tIns="44603" rIns="89208" bIns="44603" rtlCol="0"/>
          <a:lstStyle>
            <a:lvl1pPr algn="l">
              <a:defRPr sz="1200">
                <a:latin typeface="Franklin Gothic Book" pitchFamily="34" charset="0"/>
              </a:defRPr>
            </a:lvl1pPr>
          </a:lstStyle>
          <a:p>
            <a:endParaRPr lang="en-GB" dirty="0"/>
          </a:p>
        </p:txBody>
      </p:sp>
      <p:sp>
        <p:nvSpPr>
          <p:cNvPr id="3" name="Date Placeholder 2"/>
          <p:cNvSpPr>
            <a:spLocks noGrp="1"/>
          </p:cNvSpPr>
          <p:nvPr>
            <p:ph type="dt" idx="1"/>
          </p:nvPr>
        </p:nvSpPr>
        <p:spPr>
          <a:xfrm>
            <a:off x="3884615" y="2"/>
            <a:ext cx="2971800" cy="457200"/>
          </a:xfrm>
          <a:prstGeom prst="rect">
            <a:avLst/>
          </a:prstGeom>
        </p:spPr>
        <p:txBody>
          <a:bodyPr vert="horz" lIns="89208" tIns="44603" rIns="89208" bIns="44603" rtlCol="0"/>
          <a:lstStyle>
            <a:lvl1pPr algn="r">
              <a:defRPr sz="1200">
                <a:latin typeface="Franklin Gothic Book" pitchFamily="34" charset="0"/>
              </a:defRPr>
            </a:lvl1pPr>
          </a:lstStyle>
          <a:p>
            <a:fld id="{23231D75-E7B4-42E7-A57A-DB1FB477320C}" type="datetimeFigureOut">
              <a:rPr lang="en-GB" smtClean="0"/>
              <a:t>06/02/2024</a:t>
            </a:fld>
            <a:endParaRPr lang="en-GB" dirty="0"/>
          </a:p>
        </p:txBody>
      </p:sp>
      <p:sp>
        <p:nvSpPr>
          <p:cNvPr id="4" name="Slide Image Placeholder 3"/>
          <p:cNvSpPr>
            <a:spLocks noGrp="1" noRot="1" noChangeAspect="1"/>
          </p:cNvSpPr>
          <p:nvPr>
            <p:ph type="sldImg" idx="2"/>
          </p:nvPr>
        </p:nvSpPr>
        <p:spPr>
          <a:xfrm>
            <a:off x="379413" y="685800"/>
            <a:ext cx="6099175" cy="3430588"/>
          </a:xfrm>
          <a:prstGeom prst="rect">
            <a:avLst/>
          </a:prstGeom>
          <a:noFill/>
          <a:ln w="12700">
            <a:solidFill>
              <a:prstClr val="black"/>
            </a:solidFill>
          </a:ln>
        </p:spPr>
        <p:txBody>
          <a:bodyPr vert="horz" lIns="89208" tIns="44603" rIns="89208" bIns="44603"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89208" tIns="44603" rIns="89208" bIns="446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8685214"/>
            <a:ext cx="2971800" cy="457200"/>
          </a:xfrm>
          <a:prstGeom prst="rect">
            <a:avLst/>
          </a:prstGeom>
        </p:spPr>
        <p:txBody>
          <a:bodyPr vert="horz" lIns="89208" tIns="44603" rIns="89208" bIns="44603" rtlCol="0" anchor="b"/>
          <a:lstStyle>
            <a:lvl1pPr algn="l">
              <a:defRPr sz="1200">
                <a:latin typeface="Franklin Gothic Book" pitchFamily="34" charset="0"/>
              </a:defRPr>
            </a:lvl1pPr>
          </a:lstStyle>
          <a:p>
            <a:endParaRPr lang="en-GB" dirty="0"/>
          </a:p>
        </p:txBody>
      </p:sp>
      <p:sp>
        <p:nvSpPr>
          <p:cNvPr id="7" name="Slide Number Placeholder 6"/>
          <p:cNvSpPr>
            <a:spLocks noGrp="1"/>
          </p:cNvSpPr>
          <p:nvPr>
            <p:ph type="sldNum" sz="quarter" idx="5"/>
          </p:nvPr>
        </p:nvSpPr>
        <p:spPr>
          <a:xfrm>
            <a:off x="3884615" y="8685214"/>
            <a:ext cx="2971800" cy="457200"/>
          </a:xfrm>
          <a:prstGeom prst="rect">
            <a:avLst/>
          </a:prstGeom>
        </p:spPr>
        <p:txBody>
          <a:bodyPr vert="horz" lIns="89208" tIns="44603" rIns="89208" bIns="44603" rtlCol="0" anchor="b"/>
          <a:lstStyle>
            <a:lvl1pPr algn="r">
              <a:defRPr sz="1200">
                <a:latin typeface="Franklin Gothic Book" pitchFamily="34" charset="0"/>
              </a:defRPr>
            </a:lvl1pPr>
          </a:lstStyle>
          <a:p>
            <a:fld id="{6FC9C379-55B7-46F6-9FE6-33BF89E2F543}" type="slidenum">
              <a:rPr lang="en-GB" smtClean="0"/>
              <a:t>‹#›</a:t>
            </a:fld>
            <a:endParaRPr lang="en-GB" dirty="0"/>
          </a:p>
        </p:txBody>
      </p:sp>
    </p:spTree>
    <p:extLst>
      <p:ext uri="{BB962C8B-B14F-4D97-AF65-F5344CB8AC3E}">
        <p14:creationId xmlns:p14="http://schemas.microsoft.com/office/powerpoint/2010/main" val="3112836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Franklin Gothic Book" pitchFamily="34" charset="0"/>
        <a:ea typeface="+mn-ea"/>
        <a:cs typeface="+mn-cs"/>
      </a:defRPr>
    </a:lvl1pPr>
    <a:lvl2pPr marL="457200" algn="l" defTabSz="914400" rtl="0" eaLnBrk="1" latinLnBrk="0" hangingPunct="1">
      <a:defRPr sz="1200" kern="1200">
        <a:solidFill>
          <a:schemeClr val="tx1"/>
        </a:solidFill>
        <a:latin typeface="Franklin Gothic Book" pitchFamily="34" charset="0"/>
        <a:ea typeface="+mn-ea"/>
        <a:cs typeface="+mn-cs"/>
      </a:defRPr>
    </a:lvl2pPr>
    <a:lvl3pPr marL="914400" algn="l" defTabSz="914400" rtl="0" eaLnBrk="1" latinLnBrk="0" hangingPunct="1">
      <a:defRPr sz="1200" kern="1200">
        <a:solidFill>
          <a:schemeClr val="tx1"/>
        </a:solidFill>
        <a:latin typeface="Franklin Gothic Book" pitchFamily="34" charset="0"/>
        <a:ea typeface="+mn-ea"/>
        <a:cs typeface="+mn-cs"/>
      </a:defRPr>
    </a:lvl3pPr>
    <a:lvl4pPr marL="1371600" algn="l" defTabSz="914400" rtl="0" eaLnBrk="1" latinLnBrk="0" hangingPunct="1">
      <a:defRPr sz="1200" kern="1200">
        <a:solidFill>
          <a:schemeClr val="tx1"/>
        </a:solidFill>
        <a:latin typeface="Franklin Gothic Book" pitchFamily="34" charset="0"/>
        <a:ea typeface="+mn-ea"/>
        <a:cs typeface="+mn-cs"/>
      </a:defRPr>
    </a:lvl4pPr>
    <a:lvl5pPr marL="1828800" algn="l" defTabSz="914400" rtl="0" eaLnBrk="1" latinLnBrk="0" hangingPunct="1">
      <a:defRPr sz="1200" kern="1200">
        <a:solidFill>
          <a:schemeClr val="tx1"/>
        </a:solidFill>
        <a:latin typeface="Franklin Gothic Book"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“Canadian National Coverage, inclusive of a regulated platform built exclusively for ON”</a:t>
            </a:r>
          </a:p>
        </p:txBody>
      </p:sp>
      <p:sp>
        <p:nvSpPr>
          <p:cNvPr id="4" name="Slide Number Placeholder 3"/>
          <p:cNvSpPr>
            <a:spLocks noGrp="1"/>
          </p:cNvSpPr>
          <p:nvPr>
            <p:ph type="sldNum" sz="quarter" idx="5"/>
          </p:nvPr>
        </p:nvSpPr>
        <p:spPr/>
        <p:txBody>
          <a:bodyPr/>
          <a:lstStyle/>
          <a:p>
            <a:fld id="{6FC9C379-55B7-46F6-9FE6-33BF89E2F543}" type="slidenum">
              <a:rPr lang="en-GB" smtClean="0"/>
              <a:t>4</a:t>
            </a:fld>
            <a:endParaRPr lang="en-GB" dirty="0"/>
          </a:p>
        </p:txBody>
      </p:sp>
    </p:spTree>
    <p:extLst>
      <p:ext uri="{BB962C8B-B14F-4D97-AF65-F5344CB8AC3E}">
        <p14:creationId xmlns:p14="http://schemas.microsoft.com/office/powerpoint/2010/main" val="3595551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fld id="{6FC9C379-55B7-46F6-9FE6-33BF89E2F543}" type="slidenum">
              <a:rPr lang="en-GB" smtClean="0"/>
              <a:t>5</a:t>
            </a:fld>
            <a:endParaRPr lang="en-GB" dirty="0"/>
          </a:p>
        </p:txBody>
      </p:sp>
      <p:sp>
        <p:nvSpPr>
          <p:cNvPr id="3" name="Notes Placeholder 2">
            <a:extLst>
              <a:ext uri="{FF2B5EF4-FFF2-40B4-BE49-F238E27FC236}">
                <a16:creationId xmlns:a16="http://schemas.microsoft.com/office/drawing/2014/main" id="{96D16751-A14C-2508-5597-8C2E5DF259F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101820"/>
                </a:solidFill>
                <a:latin typeface="Arial" panose="020B0604020202020204" pitchFamily="34" charset="0"/>
                <a:cs typeface="Arial" panose="020B0604020202020204" pitchFamily="34" charset="0"/>
              </a:rPr>
              <a:t>Regulated Ontario GGR~C$545M Q1232, growing 37% every quarter, </a:t>
            </a:r>
            <a:br>
              <a:rPr lang="en-US" b="1" dirty="0">
                <a:solidFill>
                  <a:srgbClr val="101820"/>
                </a:solidFill>
                <a:latin typeface="Arial" panose="020B0604020202020204" pitchFamily="34" charset="0"/>
                <a:cs typeface="Arial" panose="020B0604020202020204" pitchFamily="34" charset="0"/>
              </a:rPr>
            </a:br>
            <a:r>
              <a:rPr lang="en-US" b="1" dirty="0">
                <a:solidFill>
                  <a:srgbClr val="101820"/>
                </a:solidFill>
                <a:latin typeface="Arial" panose="020B0604020202020204" pitchFamily="34" charset="0"/>
                <a:cs typeface="Arial" panose="020B0604020202020204" pitchFamily="34" charset="0"/>
              </a:rPr>
              <a:t>on track to reach C$2.6B for FY243</a:t>
            </a:r>
          </a:p>
          <a:p>
            <a:endParaRPr lang="en-CA" dirty="0"/>
          </a:p>
        </p:txBody>
      </p:sp>
    </p:spTree>
    <p:extLst>
      <p:ext uri="{BB962C8B-B14F-4D97-AF65-F5344CB8AC3E}">
        <p14:creationId xmlns:p14="http://schemas.microsoft.com/office/powerpoint/2010/main" val="3047664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FC9C379-55B7-46F6-9FE6-33BF89E2F543}" type="slidenum">
              <a:rPr lang="en-GB" smtClean="0"/>
              <a:t>6</a:t>
            </a:fld>
            <a:endParaRPr lang="en-GB" dirty="0"/>
          </a:p>
        </p:txBody>
      </p:sp>
    </p:spTree>
    <p:extLst>
      <p:ext uri="{BB962C8B-B14F-4D97-AF65-F5344CB8AC3E}">
        <p14:creationId xmlns:p14="http://schemas.microsoft.com/office/powerpoint/2010/main" val="25293816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FC9C379-55B7-46F6-9FE6-33BF89E2F543}" type="slidenum">
              <a:rPr lang="en-GB" smtClean="0"/>
              <a:t>7</a:t>
            </a:fld>
            <a:endParaRPr lang="en-GB" dirty="0"/>
          </a:p>
        </p:txBody>
      </p:sp>
    </p:spTree>
    <p:extLst>
      <p:ext uri="{BB962C8B-B14F-4D97-AF65-F5344CB8AC3E}">
        <p14:creationId xmlns:p14="http://schemas.microsoft.com/office/powerpoint/2010/main" val="313174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10000"/>
              </a:lnSpc>
              <a:spcBef>
                <a:spcPts val="600"/>
              </a:spcBef>
              <a:spcAft>
                <a:spcPts val="600"/>
              </a:spcAft>
              <a:buClrTx/>
              <a:buSzTx/>
              <a:buFont typeface="Arial" pitchFamily="34" charset="0"/>
              <a:buNone/>
              <a:defRPr/>
            </a:pPr>
            <a:fld id="{6FC9C379-55B7-46F6-9FE6-33BF89E2F543}" type="slidenum">
              <a:rPr kumimoji="0" lang="en-GB" sz="1200" b="0" i="0" u="none" strike="noStrike" kern="1200" cap="none" spc="0" normalizeH="0" baseline="0" noProof="0" smtClean="0">
                <a:ln>
                  <a:noFill/>
                </a:ln>
                <a:solidFill>
                  <a:prstClr val="black"/>
                </a:solidFill>
                <a:effectLst/>
                <a:uLnTx/>
                <a:uFillTx/>
                <a:latin typeface="Franklin Gothic Book" pitchFamily="34" charset="0"/>
                <a:ea typeface="+mn-ea"/>
                <a:cs typeface="+mn-cs"/>
              </a:rPr>
              <a:t>8</a:t>
            </a:fld>
            <a:endParaRPr kumimoji="0" lang="en-GB" sz="1200" b="0" i="0" u="none" strike="noStrike" kern="1200" cap="none" spc="0" normalizeH="0" baseline="0" noProof="0" dirty="0">
              <a:ln>
                <a:noFill/>
              </a:ln>
              <a:solidFill>
                <a:prstClr val="black"/>
              </a:solidFill>
              <a:effectLst/>
              <a:uLnTx/>
              <a:uFillTx/>
              <a:latin typeface="Franklin Gothic Book" pitchFamily="34" charset="0"/>
              <a:ea typeface="+mn-ea"/>
              <a:cs typeface="+mn-cs"/>
            </a:endParaRPr>
          </a:p>
        </p:txBody>
      </p:sp>
    </p:spTree>
    <p:extLst>
      <p:ext uri="{BB962C8B-B14F-4D97-AF65-F5344CB8AC3E}">
        <p14:creationId xmlns:p14="http://schemas.microsoft.com/office/powerpoint/2010/main" val="4218290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CA" sz="1200" b="1" dirty="0">
                <a:solidFill>
                  <a:schemeClr val="tx1"/>
                </a:solidFill>
                <a:latin typeface="Arial" panose="020B0604020202020204" pitchFamily="34" charset="0"/>
                <a:cs typeface="Arial" panose="020B0604020202020204" pitchFamily="34" charset="0"/>
              </a:rPr>
              <a:t>Custom built product designed to fit inherent expectations of premium players</a:t>
            </a:r>
          </a:p>
          <a:p>
            <a:pPr marL="285750" indent="-285750">
              <a:buFont typeface="Arial" panose="020B0604020202020204" pitchFamily="34" charset="0"/>
              <a:buChar char="•"/>
            </a:pPr>
            <a:r>
              <a:rPr lang="en-CA" sz="1200" b="1" dirty="0">
                <a:solidFill>
                  <a:schemeClr val="tx1"/>
                </a:solidFill>
                <a:latin typeface="Arial" panose="020B0604020202020204" pitchFamily="34" charset="0"/>
                <a:cs typeface="Arial" panose="020B0604020202020204" pitchFamily="34" charset="0"/>
              </a:rPr>
              <a:t>Robust technical partnerships  to support quality and service expectations of a world class product</a:t>
            </a:r>
          </a:p>
          <a:p>
            <a:pPr marL="285750" indent="-285750">
              <a:buFont typeface="Arial" panose="020B0604020202020204" pitchFamily="34" charset="0"/>
              <a:buChar char="•"/>
            </a:pPr>
            <a:r>
              <a:rPr lang="en-CA" sz="1200" b="1" dirty="0">
                <a:solidFill>
                  <a:schemeClr val="tx1"/>
                </a:solidFill>
                <a:latin typeface="Arial" panose="020B0604020202020204" pitchFamily="34" charset="0"/>
                <a:cs typeface="Arial" panose="020B0604020202020204" pitchFamily="34" charset="0"/>
              </a:rPr>
              <a:t>Premium features such as Sports Insights with a focus on the most valuable 10% of customers</a:t>
            </a:r>
          </a:p>
          <a:p>
            <a:pPr marL="285750" indent="-285750">
              <a:buFont typeface="Arial" panose="020B0604020202020204" pitchFamily="34" charset="0"/>
              <a:buChar char="•"/>
            </a:pPr>
            <a:r>
              <a:rPr lang="en-CA" sz="1200" b="1" dirty="0">
                <a:solidFill>
                  <a:schemeClr val="tx1"/>
                </a:solidFill>
                <a:latin typeface="Arial" panose="020B0604020202020204" pitchFamily="34" charset="0"/>
                <a:cs typeface="Arial" panose="020B0604020202020204" pitchFamily="34" charset="0"/>
              </a:rPr>
              <a:t>Business focused on building most coveted database in Canada</a:t>
            </a:r>
          </a:p>
          <a:p>
            <a:endParaRPr lang="en-CA" dirty="0"/>
          </a:p>
          <a:p>
            <a:endParaRPr lang="en-CA" dirty="0"/>
          </a:p>
          <a:p>
            <a:r>
              <a:rPr lang="en-US" dirty="0">
                <a:solidFill>
                  <a:schemeClr val="tx1"/>
                </a:solidFill>
              </a:rPr>
              <a:t>FY2024E market share for smaller operators ~1.3B</a:t>
            </a:r>
          </a:p>
          <a:p>
            <a:endParaRPr lang="en-US" dirty="0">
              <a:solidFill>
                <a:schemeClr val="tx1"/>
              </a:solidFill>
            </a:endParaRPr>
          </a:p>
          <a:p>
            <a:r>
              <a:rPr lang="en-US" dirty="0">
                <a:solidFill>
                  <a:schemeClr val="tx1"/>
                </a:solidFill>
              </a:rPr>
              <a:t>NorthStar well positioned to gain a disproportionate market share.</a:t>
            </a:r>
          </a:p>
          <a:p>
            <a:endParaRPr lang="en-US" dirty="0">
              <a:solidFill>
                <a:schemeClr val="tx1"/>
              </a:solidFill>
            </a:endParaRPr>
          </a:p>
          <a:p>
            <a:r>
              <a:rPr lang="en-US" dirty="0">
                <a:solidFill>
                  <a:schemeClr val="tx1"/>
                </a:solidFill>
              </a:rPr>
              <a:t>3% of market share would equate to C$200M revenue</a:t>
            </a:r>
          </a:p>
          <a:p>
            <a:endParaRPr lang="en-CA" dirty="0"/>
          </a:p>
        </p:txBody>
      </p:sp>
      <p:sp>
        <p:nvSpPr>
          <p:cNvPr id="4" name="Slide Number Placeholder 3"/>
          <p:cNvSpPr>
            <a:spLocks noGrp="1"/>
          </p:cNvSpPr>
          <p:nvPr>
            <p:ph type="sldNum" sz="quarter" idx="5"/>
          </p:nvPr>
        </p:nvSpPr>
        <p:spPr/>
        <p:txBody>
          <a:bodyPr/>
          <a:lstStyle/>
          <a:p>
            <a:fld id="{6FC9C379-55B7-46F6-9FE6-33BF89E2F543}" type="slidenum">
              <a:rPr lang="en-GB" smtClean="0"/>
              <a:t>9</a:t>
            </a:fld>
            <a:endParaRPr lang="en-GB" dirty="0"/>
          </a:p>
        </p:txBody>
      </p:sp>
    </p:spTree>
    <p:extLst>
      <p:ext uri="{BB962C8B-B14F-4D97-AF65-F5344CB8AC3E}">
        <p14:creationId xmlns:p14="http://schemas.microsoft.com/office/powerpoint/2010/main" val="3065183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6FC9C379-55B7-46F6-9FE6-33BF89E2F543}" type="slidenum">
              <a:rPr lang="en-GB" smtClean="0"/>
              <a:t>16</a:t>
            </a:fld>
            <a:endParaRPr lang="en-GB" dirty="0"/>
          </a:p>
        </p:txBody>
      </p:sp>
    </p:spTree>
    <p:extLst>
      <p:ext uri="{BB962C8B-B14F-4D97-AF65-F5344CB8AC3E}">
        <p14:creationId xmlns:p14="http://schemas.microsoft.com/office/powerpoint/2010/main" val="47970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Reported Cash Q3 + Announced Financing reformat cash</a:t>
            </a:r>
          </a:p>
        </p:txBody>
      </p:sp>
      <p:sp>
        <p:nvSpPr>
          <p:cNvPr id="4" name="Slide Number Placeholder 3"/>
          <p:cNvSpPr>
            <a:spLocks noGrp="1"/>
          </p:cNvSpPr>
          <p:nvPr>
            <p:ph type="sldNum" sz="quarter" idx="5"/>
          </p:nvPr>
        </p:nvSpPr>
        <p:spPr/>
        <p:txBody>
          <a:bodyPr/>
          <a:lstStyle/>
          <a:p>
            <a:fld id="{6FC9C379-55B7-46F6-9FE6-33BF89E2F543}" type="slidenum">
              <a:rPr lang="en-GB" smtClean="0"/>
              <a:t>17</a:t>
            </a:fld>
            <a:endParaRPr lang="en-GB" dirty="0"/>
          </a:p>
        </p:txBody>
      </p:sp>
    </p:spTree>
    <p:extLst>
      <p:ext uri="{BB962C8B-B14F-4D97-AF65-F5344CB8AC3E}">
        <p14:creationId xmlns:p14="http://schemas.microsoft.com/office/powerpoint/2010/main" val="2517504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1"/>
          <p:cNvSpPr>
            <a:spLocks noGrp="1"/>
          </p:cNvSpPr>
          <p:nvPr>
            <p:ph idx="1" hasCustomPrompt="1"/>
          </p:nvPr>
        </p:nvSpPr>
        <p:spPr/>
        <p:txBody>
          <a:bodyPr/>
          <a:lstStyle>
            <a:lvl1pPr>
              <a:buClr>
                <a:schemeClr val="tx2"/>
              </a:buClr>
              <a:defRPr sz="1600">
                <a:solidFill>
                  <a:schemeClr val="accent3"/>
                </a:solidFill>
                <a:latin typeface="Arial" panose="020B0604020202020204" pitchFamily="34" charset="0"/>
                <a:cs typeface="Arial" panose="020B060402020202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a:latin typeface="Arial" panose="020B0604020202020204" pitchFamily="34" charset="0"/>
                <a:cs typeface="Arial" panose="020B0604020202020204" pitchFamily="34" charset="0"/>
              </a:defRPr>
            </a:lvl2pPr>
            <a:lvl3pPr>
              <a:buClr>
                <a:schemeClr val="accent3"/>
              </a:buClr>
              <a:defRPr>
                <a:latin typeface="Arial" panose="020B0604020202020204" pitchFamily="34" charset="0"/>
                <a:cs typeface="Arial" panose="020B0604020202020204" pitchFamily="34" charset="0"/>
              </a:defRPr>
            </a:lvl3pPr>
            <a:lvl4pPr>
              <a:buClr>
                <a:schemeClr val="accent3"/>
              </a:buClr>
              <a:defRPr>
                <a:latin typeface="Arial" panose="020B0604020202020204" pitchFamily="34" charset="0"/>
                <a:cs typeface="Arial" panose="020B0604020202020204" pitchFamily="34" charset="0"/>
              </a:defRPr>
            </a:lvl4pPr>
            <a:lvl5pPr>
              <a:buClr>
                <a:schemeClr val="accent3"/>
              </a:buClr>
              <a:defRPr>
                <a:latin typeface="Arial" panose="020B0604020202020204" pitchFamily="34" charset="0"/>
                <a:cs typeface="Arial" panose="020B0604020202020204" pitchFamily="34" charset="0"/>
              </a:defRPr>
            </a:lvl5pPr>
            <a:lvl6pPr>
              <a:buClr>
                <a:schemeClr val="accent3"/>
              </a:buClr>
              <a:defRPr>
                <a:latin typeface="Arial" panose="020B0604020202020204" pitchFamily="34" charset="0"/>
                <a:cs typeface="Arial" panose="020B0604020202020204" pitchFamily="34" charset="0"/>
              </a:defRPr>
            </a:lvl6pPr>
          </a:lstStyle>
          <a:p>
            <a:pPr lvl="0"/>
            <a:r>
              <a:rPr lang="en-GB"/>
              <a:t>Heading (For Next Level, Use ALT + SHIFT + ← or </a:t>
            </a:r>
            <a:r>
              <a:rPr lang="en-US"/>
              <a:t>→)</a:t>
            </a:r>
          </a:p>
          <a:p>
            <a:pPr marL="0" marR="0" lvl="1" indent="0" algn="l" defTabSz="914400" rtl="0" eaLnBrk="1" fontAlgn="auto" latinLnBrk="0" hangingPunct="1">
              <a:lnSpc>
                <a:spcPct val="105000"/>
              </a:lnSpc>
              <a:spcBef>
                <a:spcPct val="0"/>
              </a:spcBef>
              <a:spcAft>
                <a:spcPts val="242"/>
              </a:spcAft>
              <a:buClrTx/>
              <a:buSzTx/>
              <a:buFont typeface="Arial" pitchFamily="34" charset="0"/>
              <a:buNone/>
              <a:defRPr/>
            </a:pPr>
            <a:r>
              <a:rPr lang="en-GB"/>
              <a:t>Text without bullets (to add </a:t>
            </a:r>
            <a:r>
              <a:rPr lang="en-US"/>
              <a:t>bullets, use ALT + SHIFT +  ← or →) </a:t>
            </a:r>
          </a:p>
          <a:p>
            <a:pPr lvl="2"/>
            <a:r>
              <a:rPr lang="en-US"/>
              <a:t>Bullet 1</a:t>
            </a:r>
          </a:p>
          <a:p>
            <a:pPr lvl="3"/>
            <a:r>
              <a:rPr lang="en-US"/>
              <a:t>bullet 2</a:t>
            </a:r>
          </a:p>
          <a:p>
            <a:pPr lvl="4"/>
            <a:r>
              <a:rPr lang="en-US"/>
              <a:t>bullet 3</a:t>
            </a:r>
          </a:p>
          <a:p>
            <a:pPr lvl="5"/>
            <a:r>
              <a:rPr lang="en-US"/>
              <a:t>bullet 4</a:t>
            </a:r>
          </a:p>
        </p:txBody>
      </p:sp>
      <p:sp>
        <p:nvSpPr>
          <p:cNvPr id="6" name="Title">
            <a:extLst>
              <a:ext uri="{FF2B5EF4-FFF2-40B4-BE49-F238E27FC236}">
                <a16:creationId xmlns:a16="http://schemas.microsoft.com/office/drawing/2014/main" id="{7E0D204A-0614-435E-B2FF-43CCA0642D6D}"/>
              </a:ext>
            </a:extLst>
          </p:cNvPr>
          <p:cNvSpPr>
            <a:spLocks noGrp="1"/>
          </p:cNvSpPr>
          <p:nvPr>
            <p:ph type="title"/>
          </p:nvPr>
        </p:nvSpPr>
        <p:spPr>
          <a:xfrm>
            <a:off x="301294" y="316800"/>
            <a:ext cx="11587873" cy="345600"/>
          </a:xfrm>
          <a:prstGeom prst="rect">
            <a:avLst/>
          </a:prstGeom>
        </p:spPr>
        <p:txBody>
          <a:bodyPr vert="horz" lIns="0" tIns="0" rIns="0" bIns="0" rtlCol="0" anchor="b" anchorCtr="0">
            <a:noAutofit/>
          </a:bodyPr>
          <a:lstStyle>
            <a:lvl1pPr>
              <a:defRPr>
                <a:latin typeface="Arial" panose="020B0604020202020204" pitchFamily="34" charset="0"/>
                <a:cs typeface="Arial" panose="020B0604020202020204" pitchFamily="34" charset="0"/>
              </a:defRPr>
            </a:lvl1pPr>
          </a:lstStyle>
          <a:p>
            <a:pPr lvl="0"/>
            <a:r>
              <a:rPr lang="en-US"/>
              <a:t>Use Title Case for Titles and Headings</a:t>
            </a:r>
            <a:endParaRPr lang="en-GB"/>
          </a:p>
        </p:txBody>
      </p:sp>
    </p:spTree>
    <p:extLst>
      <p:ext uri="{BB962C8B-B14F-4D97-AF65-F5344CB8AC3E}">
        <p14:creationId xmlns:p14="http://schemas.microsoft.com/office/powerpoint/2010/main" val="2214751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ext 1"/>
          <p:cNvSpPr>
            <a:spLocks noGrp="1"/>
          </p:cNvSpPr>
          <p:nvPr>
            <p:ph idx="1" hasCustomPrompt="1"/>
          </p:nvPr>
        </p:nvSpPr>
        <p:spPr/>
        <p:txBody>
          <a:bodyPr/>
          <a:lstStyle>
            <a:lvl1pPr>
              <a:buClr>
                <a:schemeClr val="tx2"/>
              </a:buClr>
              <a:defRPr sz="1600">
                <a:latin typeface="Arial" panose="020B0604020202020204" pitchFamily="34" charset="0"/>
                <a:cs typeface="Arial" panose="020B060402020202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vl6pPr>
              <a:defRPr>
                <a:latin typeface="Arial" panose="020B0604020202020204" pitchFamily="34" charset="0"/>
                <a:cs typeface="Arial" panose="020B0604020202020204" pitchFamily="34" charset="0"/>
              </a:defRPr>
            </a:lvl6pPr>
          </a:lstStyle>
          <a:p>
            <a:pPr lvl="0"/>
            <a:r>
              <a:rPr lang="en-GB"/>
              <a:t>Heading (For Next Level, Use ALT + SHIFT + ← or </a:t>
            </a:r>
            <a:r>
              <a:rPr lang="en-US"/>
              <a:t>→)</a:t>
            </a:r>
          </a:p>
          <a:p>
            <a:pPr marL="0" marR="0" lvl="1" indent="0" algn="l" defTabSz="914400" rtl="0" eaLnBrk="1" fontAlgn="auto" latinLnBrk="0" hangingPunct="1">
              <a:lnSpc>
                <a:spcPct val="105000"/>
              </a:lnSpc>
              <a:spcBef>
                <a:spcPct val="0"/>
              </a:spcBef>
              <a:spcAft>
                <a:spcPts val="242"/>
              </a:spcAft>
              <a:buClrTx/>
              <a:buSzTx/>
              <a:buFont typeface="Arial" pitchFamily="34" charset="0"/>
              <a:buNone/>
              <a:defRPr/>
            </a:pPr>
            <a:r>
              <a:rPr lang="en-GB"/>
              <a:t>Text without bullets (to add </a:t>
            </a:r>
            <a:r>
              <a:rPr lang="en-US"/>
              <a:t>bullets, use ALT + SHIFT +  ← or →) </a:t>
            </a:r>
          </a:p>
          <a:p>
            <a:pPr lvl="2"/>
            <a:r>
              <a:rPr lang="en-US"/>
              <a:t>Bullet 1</a:t>
            </a:r>
          </a:p>
          <a:p>
            <a:pPr lvl="3"/>
            <a:r>
              <a:rPr lang="en-US"/>
              <a:t>bullet 2</a:t>
            </a:r>
          </a:p>
          <a:p>
            <a:pPr lvl="4"/>
            <a:r>
              <a:rPr lang="en-US"/>
              <a:t>bullet 3</a:t>
            </a:r>
          </a:p>
          <a:p>
            <a:pPr lvl="5"/>
            <a:r>
              <a:rPr lang="en-US"/>
              <a:t>bullet 4</a:t>
            </a:r>
          </a:p>
        </p:txBody>
      </p:sp>
      <p:sp>
        <p:nvSpPr>
          <p:cNvPr id="4" name="Title">
            <a:extLst>
              <a:ext uri="{FF2B5EF4-FFF2-40B4-BE49-F238E27FC236}">
                <a16:creationId xmlns:a16="http://schemas.microsoft.com/office/drawing/2014/main" id="{0AAFF3D8-2110-4568-B33B-444A8433EB29}"/>
              </a:ext>
            </a:extLst>
          </p:cNvPr>
          <p:cNvSpPr>
            <a:spLocks noGrp="1"/>
          </p:cNvSpPr>
          <p:nvPr>
            <p:ph type="title"/>
          </p:nvPr>
        </p:nvSpPr>
        <p:spPr>
          <a:xfrm>
            <a:off x="301294" y="316800"/>
            <a:ext cx="11587873" cy="345600"/>
          </a:xfrm>
          <a:prstGeom prst="rect">
            <a:avLst/>
          </a:prstGeom>
        </p:spPr>
        <p:txBody>
          <a:bodyPr vert="horz" lIns="0" tIns="0" rIns="0" bIns="0" rtlCol="0" anchor="b" anchorCtr="0">
            <a:noAutofit/>
          </a:bodyPr>
          <a:lstStyle>
            <a:lvl1pPr>
              <a:defRPr>
                <a:latin typeface="Arial" panose="020B0604020202020204" pitchFamily="34" charset="0"/>
                <a:cs typeface="Arial" panose="020B0604020202020204" pitchFamily="34" charset="0"/>
              </a:defRPr>
            </a:lvl1pPr>
          </a:lstStyle>
          <a:p>
            <a:pPr lvl="0"/>
            <a:r>
              <a:rPr lang="en-US"/>
              <a:t>Use Title Case for Titles and Headings</a:t>
            </a:r>
            <a:endParaRPr lang="en-GB"/>
          </a:p>
        </p:txBody>
      </p:sp>
    </p:spTree>
    <p:extLst>
      <p:ext uri="{BB962C8B-B14F-4D97-AF65-F5344CB8AC3E}">
        <p14:creationId xmlns:p14="http://schemas.microsoft.com/office/powerpoint/2010/main" val="29904625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ver - no image">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EF3CAB5A-A01B-49D3-835A-F0D91407C057}"/>
              </a:ext>
            </a:extLst>
          </p:cNvPr>
          <p:cNvSpPr>
            <a:spLocks noGrp="1"/>
          </p:cNvSpPr>
          <p:nvPr>
            <p:ph type="body" sz="quarter" idx="10" hasCustomPrompt="1"/>
          </p:nvPr>
        </p:nvSpPr>
        <p:spPr>
          <a:xfrm>
            <a:off x="2882899" y="5630064"/>
            <a:ext cx="6426203" cy="480153"/>
          </a:xfrm>
          <a:prstGeom prst="rect">
            <a:avLst/>
          </a:prstGeom>
        </p:spPr>
        <p:txBody>
          <a:bodyPr anchor="ctr"/>
          <a:lstStyle>
            <a:lvl1pPr algn="ctr">
              <a:defRPr sz="2800" b="1">
                <a:solidFill>
                  <a:schemeClr val="accent1"/>
                </a:solidFill>
                <a:latin typeface="+mj-lt"/>
              </a:defRPr>
            </a:lvl1pPr>
          </a:lstStyle>
          <a:p>
            <a:pPr lvl="0"/>
            <a:r>
              <a:rPr lang="en-US"/>
              <a:t>Title</a:t>
            </a:r>
          </a:p>
        </p:txBody>
      </p:sp>
      <p:sp>
        <p:nvSpPr>
          <p:cNvPr id="48" name="Text Placeholder 11">
            <a:extLst>
              <a:ext uri="{FF2B5EF4-FFF2-40B4-BE49-F238E27FC236}">
                <a16:creationId xmlns:a16="http://schemas.microsoft.com/office/drawing/2014/main" id="{528E4337-BC21-4103-B844-E2E2C15E7628}"/>
              </a:ext>
            </a:extLst>
          </p:cNvPr>
          <p:cNvSpPr>
            <a:spLocks noGrp="1"/>
          </p:cNvSpPr>
          <p:nvPr>
            <p:ph type="body" sz="quarter" idx="11" hasCustomPrompt="1"/>
          </p:nvPr>
        </p:nvSpPr>
        <p:spPr>
          <a:xfrm>
            <a:off x="4279900" y="6107548"/>
            <a:ext cx="3632200" cy="480153"/>
          </a:xfrm>
          <a:prstGeom prst="rect">
            <a:avLst/>
          </a:prstGeom>
        </p:spPr>
        <p:txBody>
          <a:bodyPr anchor="ctr"/>
          <a:lstStyle>
            <a:lvl1pPr algn="ctr">
              <a:defRPr sz="1400">
                <a:solidFill>
                  <a:schemeClr val="accent1"/>
                </a:solidFill>
                <a:latin typeface="+mj-lt"/>
              </a:defRPr>
            </a:lvl1pPr>
          </a:lstStyle>
          <a:p>
            <a:pPr lvl="0"/>
            <a:r>
              <a:rPr lang="en-US"/>
              <a:t>Date</a:t>
            </a:r>
          </a:p>
        </p:txBody>
      </p:sp>
      <p:sp>
        <p:nvSpPr>
          <p:cNvPr id="2" name="AutoShape 2" descr="Veteran Tech Executive Michael Moskowitz to Lead NorthStar Gaming">
            <a:extLst>
              <a:ext uri="{FF2B5EF4-FFF2-40B4-BE49-F238E27FC236}">
                <a16:creationId xmlns:a16="http://schemas.microsoft.com/office/drawing/2014/main" id="{5808CC52-00D0-46B5-ADAF-03300281DCAC}"/>
              </a:ext>
            </a:extLst>
          </p:cNvPr>
          <p:cNvSpPr>
            <a:spLocks noChangeAspect="1" noChangeArrowheads="1"/>
          </p:cNvSpPr>
          <p:nvPr userDrawn="1"/>
        </p:nvSpPr>
        <p:spPr>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dirty="0"/>
          </a:p>
        </p:txBody>
      </p:sp>
      <p:pic>
        <p:nvPicPr>
          <p:cNvPr id="5" name="Picture 4" descr="Graphical user interface, application&#10;&#10;Description automatically generated">
            <a:extLst>
              <a:ext uri="{FF2B5EF4-FFF2-40B4-BE49-F238E27FC236}">
                <a16:creationId xmlns:a16="http://schemas.microsoft.com/office/drawing/2014/main" id="{D98B4401-5B24-4EC0-910A-D615E6B7D85A}"/>
              </a:ext>
            </a:extLst>
          </p:cNvPr>
          <p:cNvPicPr>
            <a:picLocks noChangeAspect="1"/>
          </p:cNvPicPr>
          <p:nvPr userDrawn="1"/>
        </p:nvPicPr>
        <p:blipFill>
          <a:blip r:embed="rId2"/>
          <a:srcRect/>
          <a:stretch>
            <a:fillRect/>
          </a:stretch>
        </p:blipFill>
        <p:spPr>
          <a:xfrm>
            <a:off x="0" y="0"/>
            <a:ext cx="12192000" cy="6858000"/>
          </a:xfrm>
          <a:prstGeom prst="rect">
            <a:avLst/>
          </a:prstGeom>
        </p:spPr>
      </p:pic>
    </p:spTree>
    <p:extLst>
      <p:ext uri="{BB962C8B-B14F-4D97-AF65-F5344CB8AC3E}">
        <p14:creationId xmlns:p14="http://schemas.microsoft.com/office/powerpoint/2010/main" val="12478308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1"/>
          <p:cNvSpPr>
            <a:spLocks noGrp="1"/>
          </p:cNvSpPr>
          <p:nvPr>
            <p:ph type="body" idx="1"/>
          </p:nvPr>
        </p:nvSpPr>
        <p:spPr>
          <a:xfrm>
            <a:off x="296861" y="1404000"/>
            <a:ext cx="11530179" cy="4780800"/>
          </a:xfrm>
          <a:prstGeom prst="rect">
            <a:avLst/>
          </a:prstGeom>
        </p:spPr>
        <p:txBody>
          <a:bodyPr vert="horz" lIns="0" tIns="0" rIns="91440" bIns="45720" rtlCol="0">
            <a:normAutofit/>
          </a:bodyPr>
          <a:lstStyle/>
          <a:p>
            <a:pPr lvl="0"/>
            <a:r>
              <a:rPr lang="en-GB"/>
              <a:t>Heading (For Next Level, Use ALT + SHIFT + ← or </a:t>
            </a:r>
            <a:r>
              <a:rPr lang="en-US"/>
              <a:t>→)</a:t>
            </a:r>
          </a:p>
          <a:p>
            <a:pPr marL="0" marR="0" lvl="1" indent="0" algn="l" defTabSz="914400" rtl="0" eaLnBrk="1" fontAlgn="auto" latinLnBrk="0" hangingPunct="1">
              <a:lnSpc>
                <a:spcPct val="105000"/>
              </a:lnSpc>
              <a:spcBef>
                <a:spcPct val="0"/>
              </a:spcBef>
              <a:spcAft>
                <a:spcPts val="242"/>
              </a:spcAft>
              <a:buClrTx/>
              <a:buSzTx/>
              <a:buFont typeface="Arial" pitchFamily="34" charset="0"/>
              <a:buNone/>
              <a:defRPr/>
            </a:pPr>
            <a:r>
              <a:rPr lang="en-GB"/>
              <a:t>Text without bullets (to add </a:t>
            </a:r>
            <a:r>
              <a:rPr lang="en-US"/>
              <a:t>bullets, use ALT + SHIFT +  ← or →) </a:t>
            </a:r>
          </a:p>
          <a:p>
            <a:pPr lvl="2"/>
            <a:r>
              <a:rPr lang="en-US"/>
              <a:t>Bullet 1</a:t>
            </a:r>
          </a:p>
          <a:p>
            <a:pPr lvl="3"/>
            <a:r>
              <a:rPr lang="en-US"/>
              <a:t>bullet 2</a:t>
            </a:r>
          </a:p>
          <a:p>
            <a:pPr lvl="4"/>
            <a:r>
              <a:rPr lang="en-US"/>
              <a:t>bullet 3</a:t>
            </a:r>
          </a:p>
          <a:p>
            <a:pPr lvl="5"/>
            <a:r>
              <a:rPr lang="en-US"/>
              <a:t>bullet 4</a:t>
            </a:r>
          </a:p>
        </p:txBody>
      </p:sp>
      <p:grpSp>
        <p:nvGrpSpPr>
          <p:cNvPr id="41" name="Group 40">
            <a:extLst>
              <a:ext uri="{FF2B5EF4-FFF2-40B4-BE49-F238E27FC236}">
                <a16:creationId xmlns:a16="http://schemas.microsoft.com/office/drawing/2014/main" id="{E7E4F7A9-6018-40E2-A682-609370634F16}"/>
              </a:ext>
            </a:extLst>
          </p:cNvPr>
          <p:cNvGrpSpPr/>
          <p:nvPr userDrawn="1"/>
        </p:nvGrpSpPr>
        <p:grpSpPr>
          <a:xfrm>
            <a:off x="-1513840" y="743387"/>
            <a:ext cx="1336037" cy="1609725"/>
            <a:chOff x="-1143000" y="743386"/>
            <a:chExt cx="1009648" cy="1666439"/>
          </a:xfrm>
        </p:grpSpPr>
        <p:sp>
          <p:nvSpPr>
            <p:cNvPr id="42" name="Rectangle 41">
              <a:extLst>
                <a:ext uri="{FF2B5EF4-FFF2-40B4-BE49-F238E27FC236}">
                  <a16:creationId xmlns:a16="http://schemas.microsoft.com/office/drawing/2014/main" id="{717891FA-D8D5-4F1D-8FD1-73CAA4C9C607}"/>
                </a:ext>
              </a:extLst>
            </p:cNvPr>
            <p:cNvSpPr/>
            <p:nvPr userDrawn="1"/>
          </p:nvSpPr>
          <p:spPr>
            <a:xfrm>
              <a:off x="-1143000" y="1028314"/>
              <a:ext cx="1009648" cy="24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b="1" dirty="0">
                  <a:solidFill>
                    <a:schemeClr val="bg1"/>
                  </a:solidFill>
                  <a:latin typeface="+mj-lt"/>
                  <a:cs typeface="Arial" panose="020B0604020202020204" pitchFamily="34" charset="0"/>
                </a:rPr>
                <a:t>166, 166, 166</a:t>
              </a:r>
            </a:p>
          </p:txBody>
        </p:sp>
        <p:sp>
          <p:nvSpPr>
            <p:cNvPr id="43" name="Rectangle 42">
              <a:extLst>
                <a:ext uri="{FF2B5EF4-FFF2-40B4-BE49-F238E27FC236}">
                  <a16:creationId xmlns:a16="http://schemas.microsoft.com/office/drawing/2014/main" id="{A9B96060-731E-4468-990C-2BE2180C5468}"/>
                </a:ext>
              </a:extLst>
            </p:cNvPr>
            <p:cNvSpPr/>
            <p:nvPr userDrawn="1"/>
          </p:nvSpPr>
          <p:spPr>
            <a:xfrm>
              <a:off x="-1143000" y="1313241"/>
              <a:ext cx="1009648" cy="2418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dirty="0">
                  <a:solidFill>
                    <a:schemeClr val="bg1"/>
                  </a:solidFill>
                  <a:latin typeface="+mj-lt"/>
                  <a:cs typeface="Arial" panose="020B0604020202020204" pitchFamily="34" charset="0"/>
                </a:rPr>
                <a:t>68, 114, 196</a:t>
              </a:r>
              <a:endParaRPr lang="en-US" sz="1100" b="1" dirty="0">
                <a:solidFill>
                  <a:schemeClr val="bg1"/>
                </a:solidFill>
                <a:latin typeface="+mj-lt"/>
                <a:cs typeface="Arial" panose="020B0604020202020204" pitchFamily="34" charset="0"/>
              </a:endParaRPr>
            </a:p>
          </p:txBody>
        </p:sp>
        <p:sp>
          <p:nvSpPr>
            <p:cNvPr id="44" name="Rectangle 43">
              <a:extLst>
                <a:ext uri="{FF2B5EF4-FFF2-40B4-BE49-F238E27FC236}">
                  <a16:creationId xmlns:a16="http://schemas.microsoft.com/office/drawing/2014/main" id="{EA9448C7-0D4F-41CB-B7FA-D36DA6578229}"/>
                </a:ext>
              </a:extLst>
            </p:cNvPr>
            <p:cNvSpPr/>
            <p:nvPr userDrawn="1"/>
          </p:nvSpPr>
          <p:spPr>
            <a:xfrm>
              <a:off x="-1143000" y="1598169"/>
              <a:ext cx="1009648" cy="241800"/>
            </a:xfrm>
            <a:prstGeom prst="rect">
              <a:avLst/>
            </a:prstGeom>
            <a:solidFill>
              <a:srgbClr val="C3D8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CA" sz="1100" b="1" dirty="0">
                  <a:solidFill>
                    <a:schemeClr val="tx1"/>
                  </a:solidFill>
                  <a:latin typeface="+mj-lt"/>
                  <a:cs typeface="Arial" panose="020B0604020202020204" pitchFamily="34" charset="0"/>
                </a:rPr>
                <a:t>195, 216, 234</a:t>
              </a:r>
              <a:endParaRPr lang="en-US" sz="1100" b="1" dirty="0">
                <a:solidFill>
                  <a:schemeClr val="tx1"/>
                </a:solidFill>
                <a:latin typeface="+mj-lt"/>
                <a:cs typeface="Arial" panose="020B0604020202020204" pitchFamily="34" charset="0"/>
              </a:endParaRPr>
            </a:p>
          </p:txBody>
        </p:sp>
        <p:sp>
          <p:nvSpPr>
            <p:cNvPr id="45" name="Rectangle 44">
              <a:extLst>
                <a:ext uri="{FF2B5EF4-FFF2-40B4-BE49-F238E27FC236}">
                  <a16:creationId xmlns:a16="http://schemas.microsoft.com/office/drawing/2014/main" id="{5E5F3D49-39FE-4044-8462-9B77ADFD9DC1}"/>
                </a:ext>
              </a:extLst>
            </p:cNvPr>
            <p:cNvSpPr/>
            <p:nvPr userDrawn="1"/>
          </p:nvSpPr>
          <p:spPr>
            <a:xfrm>
              <a:off x="-1143000" y="1883097"/>
              <a:ext cx="1009648" cy="241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dirty="0">
                  <a:solidFill>
                    <a:schemeClr val="tx1"/>
                  </a:solidFill>
                  <a:latin typeface="+mj-lt"/>
                  <a:cs typeface="Arial" panose="020B0604020202020204" pitchFamily="34" charset="0"/>
                </a:rPr>
                <a:t>146,208, 80</a:t>
              </a:r>
              <a:endParaRPr lang="en-US" sz="1100" b="1" dirty="0">
                <a:solidFill>
                  <a:schemeClr val="tx1"/>
                </a:solidFill>
                <a:latin typeface="+mj-lt"/>
                <a:cs typeface="Arial" panose="020B0604020202020204" pitchFamily="34" charset="0"/>
              </a:endParaRPr>
            </a:p>
          </p:txBody>
        </p:sp>
        <p:sp>
          <p:nvSpPr>
            <p:cNvPr id="46" name="Rectangle 45">
              <a:extLst>
                <a:ext uri="{FF2B5EF4-FFF2-40B4-BE49-F238E27FC236}">
                  <a16:creationId xmlns:a16="http://schemas.microsoft.com/office/drawing/2014/main" id="{4BDC9645-F10F-4722-88B7-61ABE9A5DE6E}"/>
                </a:ext>
              </a:extLst>
            </p:cNvPr>
            <p:cNvSpPr/>
            <p:nvPr userDrawn="1"/>
          </p:nvSpPr>
          <p:spPr>
            <a:xfrm>
              <a:off x="-1143000" y="2168025"/>
              <a:ext cx="1009648" cy="2418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dirty="0">
                  <a:solidFill>
                    <a:schemeClr val="tx1"/>
                  </a:solidFill>
                  <a:latin typeface="+mj-lt"/>
                  <a:cs typeface="Arial" panose="020B0604020202020204" pitchFamily="34" charset="0"/>
                </a:rPr>
                <a:t>221, 221, 221</a:t>
              </a:r>
              <a:endParaRPr lang="en-US" sz="1100" b="1" dirty="0">
                <a:solidFill>
                  <a:schemeClr val="tx1"/>
                </a:solidFill>
                <a:latin typeface="+mj-lt"/>
                <a:cs typeface="Arial" panose="020B0604020202020204" pitchFamily="34" charset="0"/>
              </a:endParaRPr>
            </a:p>
          </p:txBody>
        </p:sp>
        <p:sp>
          <p:nvSpPr>
            <p:cNvPr id="47" name="Rectangle 46">
              <a:extLst>
                <a:ext uri="{FF2B5EF4-FFF2-40B4-BE49-F238E27FC236}">
                  <a16:creationId xmlns:a16="http://schemas.microsoft.com/office/drawing/2014/main" id="{F18F5892-CB74-4B00-A4F0-AE5C122097CD}"/>
                </a:ext>
              </a:extLst>
            </p:cNvPr>
            <p:cNvSpPr/>
            <p:nvPr userDrawn="1"/>
          </p:nvSpPr>
          <p:spPr>
            <a:xfrm>
              <a:off x="-1143000" y="743386"/>
              <a:ext cx="1009648" cy="241800"/>
            </a:xfrm>
            <a:prstGeom prst="rect">
              <a:avLst/>
            </a:prstGeom>
            <a:solidFill>
              <a:srgbClr val="1833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100" b="1" dirty="0">
                  <a:solidFill>
                    <a:schemeClr val="bg1"/>
                  </a:solidFill>
                  <a:latin typeface="+mj-lt"/>
                  <a:cs typeface="Arial" panose="020B0604020202020204" pitchFamily="34" charset="0"/>
                </a:rPr>
                <a:t>24, 51, 98</a:t>
              </a:r>
            </a:p>
          </p:txBody>
        </p:sp>
      </p:grpSp>
      <p:sp>
        <p:nvSpPr>
          <p:cNvPr id="16" name="Rectangle 5">
            <a:extLst>
              <a:ext uri="{FF2B5EF4-FFF2-40B4-BE49-F238E27FC236}">
                <a16:creationId xmlns:a16="http://schemas.microsoft.com/office/drawing/2014/main" id="{2E097AD8-4FEF-460D-A2E9-A3760FE9F88F}"/>
              </a:ext>
            </a:extLst>
          </p:cNvPr>
          <p:cNvSpPr>
            <a:spLocks noChangeArrowheads="1"/>
          </p:cNvSpPr>
          <p:nvPr userDrawn="1"/>
        </p:nvSpPr>
        <p:spPr>
          <a:xfrm>
            <a:off x="11671301" y="6569287"/>
            <a:ext cx="520699" cy="229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l" eaLnBrk="0" hangingPunct="0">
              <a:spcBef>
                <a:spcPct val="0"/>
              </a:spcBef>
              <a:buClrTx/>
            </a:pPr>
            <a:fld id="{D78EA2AB-BD94-40A5-8EE0-1E6628D30E5A}" type="slidenum">
              <a:rPr lang="en-US" sz="900">
                <a:solidFill>
                  <a:schemeClr val="tx1"/>
                </a:solidFill>
              </a:rPr>
              <a:t>‹#›</a:t>
            </a:fld>
            <a:endParaRPr lang="en-US" sz="600" dirty="0">
              <a:solidFill>
                <a:schemeClr val="tx1"/>
              </a:solidFill>
            </a:endParaRPr>
          </a:p>
        </p:txBody>
      </p:sp>
      <p:cxnSp>
        <p:nvCxnSpPr>
          <p:cNvPr id="18" name="Straight Connector 17">
            <a:extLst>
              <a:ext uri="{FF2B5EF4-FFF2-40B4-BE49-F238E27FC236}">
                <a16:creationId xmlns:a16="http://schemas.microsoft.com/office/drawing/2014/main" id="{34364974-A6CA-42A0-BA3C-E8B78FB0258B}"/>
              </a:ext>
            </a:extLst>
          </p:cNvPr>
          <p:cNvCxnSpPr/>
          <p:nvPr userDrawn="1"/>
        </p:nvCxnSpPr>
        <p:spPr>
          <a:xfrm>
            <a:off x="11485032" y="6548560"/>
            <a:ext cx="0" cy="257055"/>
          </a:xfrm>
          <a:prstGeom prst="line">
            <a:avLst/>
          </a:prstGeom>
          <a:ln w="12700">
            <a:solidFill>
              <a:srgbClr val="4472C4"/>
            </a:solidFill>
          </a:ln>
        </p:spPr>
        <p:style>
          <a:lnRef idx="1">
            <a:schemeClr val="accent1"/>
          </a:lnRef>
          <a:fillRef idx="0">
            <a:schemeClr val="accent1"/>
          </a:fillRef>
          <a:effectRef idx="0">
            <a:schemeClr val="accent1"/>
          </a:effectRef>
          <a:fontRef idx="minor">
            <a:schemeClr val="tx1"/>
          </a:fontRef>
        </p:style>
      </p:cxnSp>
      <p:sp>
        <p:nvSpPr>
          <p:cNvPr id="290" name="Rectangle 289">
            <a:extLst>
              <a:ext uri="{FF2B5EF4-FFF2-40B4-BE49-F238E27FC236}">
                <a16:creationId xmlns:a16="http://schemas.microsoft.com/office/drawing/2014/main" id="{FB8EB170-4AA3-420F-B05A-9AB0EDD7B5E9}"/>
              </a:ext>
            </a:extLst>
          </p:cNvPr>
          <p:cNvSpPr/>
          <p:nvPr userDrawn="1"/>
        </p:nvSpPr>
        <p:spPr>
          <a:xfrm>
            <a:off x="2766" y="-20429"/>
            <a:ext cx="12181748" cy="886274"/>
          </a:xfrm>
          <a:prstGeom prst="rect">
            <a:avLst/>
          </a:prstGeom>
          <a:solidFill>
            <a:srgbClr val="0B182F"/>
          </a:solidFill>
          <a:ln>
            <a:solidFill>
              <a:schemeClr val="bg1">
                <a:alpha val="12000"/>
              </a:schemeClr>
            </a:solidFill>
          </a:ln>
        </p:spPr>
        <p:style>
          <a:lnRef idx="1">
            <a:schemeClr val="accent1"/>
          </a:lnRef>
          <a:fillRef idx="3">
            <a:schemeClr val="accent1"/>
          </a:fillRef>
          <a:effectRef idx="2">
            <a:schemeClr val="accent1"/>
          </a:effectRef>
          <a:fontRef idx="minor">
            <a:schemeClr val="lt1"/>
          </a:fontRef>
        </p:style>
        <p:txBody>
          <a:bodyPr anchor="ctr"/>
          <a:lstStyle/>
          <a:p>
            <a:pPr lvl="0" algn="ctr" defTabSz="1827213" eaLnBrk="0" fontAlgn="base" hangingPunct="0">
              <a:spcBef>
                <a:spcPct val="0"/>
              </a:spcBef>
              <a:spcAft>
                <a:spcPct val="0"/>
              </a:spcAft>
            </a:pPr>
            <a:endParaRPr lang="en-US" sz="4000" b="1" dirty="0"/>
          </a:p>
        </p:txBody>
      </p:sp>
      <p:pic>
        <p:nvPicPr>
          <p:cNvPr id="2" name="Picture 1">
            <a:extLst>
              <a:ext uri="{FF2B5EF4-FFF2-40B4-BE49-F238E27FC236}">
                <a16:creationId xmlns:a16="http://schemas.microsoft.com/office/drawing/2014/main" id="{2EF7578B-47B3-2AE7-2B5B-BDC85651FEB7}"/>
              </a:ext>
            </a:extLst>
          </p:cNvPr>
          <p:cNvPicPr>
            <a:picLocks noChangeAspect="1"/>
          </p:cNvPicPr>
          <p:nvPr userDrawn="1"/>
        </p:nvPicPr>
        <p:blipFill>
          <a:blip r:embed="rId4"/>
          <a:srcRect/>
          <a:stretch>
            <a:fillRect/>
          </a:stretch>
        </p:blipFill>
        <p:spPr>
          <a:xfrm>
            <a:off x="10126520" y="287323"/>
            <a:ext cx="1805130" cy="270770"/>
          </a:xfrm>
          <a:prstGeom prst="rect">
            <a:avLst/>
          </a:prstGeom>
        </p:spPr>
      </p:pic>
      <p:sp>
        <p:nvSpPr>
          <p:cNvPr id="4" name="TextBox 3">
            <a:extLst>
              <a:ext uri="{FF2B5EF4-FFF2-40B4-BE49-F238E27FC236}">
                <a16:creationId xmlns:a16="http://schemas.microsoft.com/office/drawing/2014/main" id="{3B9ED536-081C-F9A4-6BF4-28A8F5394DFD}"/>
              </a:ext>
            </a:extLst>
          </p:cNvPr>
          <p:cNvSpPr txBox="1"/>
          <p:nvPr userDrawn="1"/>
        </p:nvSpPr>
        <p:spPr>
          <a:xfrm>
            <a:off x="10239935" y="6521627"/>
            <a:ext cx="1245097" cy="310919"/>
          </a:xfrm>
          <a:prstGeom prst="rect">
            <a:avLst/>
          </a:prstGeom>
          <a:noFill/>
        </p:spPr>
        <p:txBody>
          <a:bodyPr wrap="square" rtlCol="0">
            <a:spAutoFit/>
          </a:bodyPr>
          <a:lstStyle/>
          <a:p>
            <a:r>
              <a:rPr lang="en-CA" b="1" dirty="0">
                <a:latin typeface="Arial" panose="020B0604020202020204" pitchFamily="34" charset="0"/>
                <a:cs typeface="Arial" panose="020B0604020202020204" pitchFamily="34" charset="0"/>
              </a:rPr>
              <a:t>TSXV: BET</a:t>
            </a:r>
          </a:p>
        </p:txBody>
      </p:sp>
    </p:spTree>
    <p:extLst>
      <p:ext uri="{BB962C8B-B14F-4D97-AF65-F5344CB8AC3E}">
        <p14:creationId xmlns:p14="http://schemas.microsoft.com/office/powerpoint/2010/main" val="2978679953"/>
      </p:ext>
    </p:extLst>
  </p:cSld>
  <p:clrMap bg1="lt1" tx1="dk1" bg2="lt2" tx2="dk2" accent1="accent1" accent2="accent2" accent3="accent3" accent4="accent4" accent5="accent5" accent6="accent6" hlink="hlink" folHlink="folHlink"/>
  <p:sldLayoutIdLst>
    <p:sldLayoutId id="2147483722" r:id="rId1"/>
    <p:sldLayoutId id="2147483723" r:id="rId2"/>
  </p:sldLayoutIdLst>
  <p:hf hdr="0"/>
  <p:txStyles>
    <p:titleStyle>
      <a:lvl1pPr algn="l" defTabSz="914400" rtl="0" eaLnBrk="1" latinLnBrk="0" hangingPunct="1">
        <a:spcBef>
          <a:spcPct val="0"/>
        </a:spcBef>
        <a:buNone/>
        <a:defRPr lang="en-GB" sz="2400" b="1" kern="1200">
          <a:solidFill>
            <a:schemeClr val="bg1"/>
          </a:solidFill>
          <a:latin typeface="+mj-lt"/>
          <a:ea typeface="+mj-ea"/>
          <a:cs typeface="Poppins" panose="00000500000000000000" pitchFamily="2" charset="0"/>
        </a:defRPr>
      </a:lvl1pPr>
    </p:titleStyle>
    <p:body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114000"/>
        </a:lnSpc>
        <a:spcBef>
          <a:spcPct val="0"/>
        </a:spcBef>
        <a:spcAft>
          <a:spcPts val="300"/>
        </a:spcAft>
        <a:buFont typeface="Arial" pitchFamily="34" charset="0"/>
        <a:buNone/>
        <a:defRPr sz="1400" kern="1200">
          <a:solidFill>
            <a:schemeClr val="tx1"/>
          </a:solidFill>
          <a:latin typeface="+mn-lt"/>
          <a:ea typeface="+mn-ea"/>
          <a:cs typeface="+mn-cs"/>
        </a:defRPr>
      </a:lvl1pPr>
      <a:lvl2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400" kern="1200">
          <a:solidFill>
            <a:schemeClr val="tx1"/>
          </a:solidFill>
          <a:latin typeface="+mn-lt"/>
          <a:ea typeface="+mn-ea"/>
          <a:cs typeface="+mn-cs"/>
        </a:defRPr>
      </a:lvl2pPr>
      <a:lvl3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400" kern="1200">
          <a:solidFill>
            <a:schemeClr val="tx1"/>
          </a:solidFill>
          <a:latin typeface="+mn-lt"/>
          <a:ea typeface="+mn-ea"/>
          <a:cs typeface="+mn-cs"/>
        </a:defRPr>
      </a:lvl3pPr>
      <a:lvl4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400" kern="1200">
          <a:solidFill>
            <a:schemeClr val="tx1"/>
          </a:solidFill>
          <a:latin typeface="+mn-lt"/>
          <a:ea typeface="+mn-ea"/>
          <a:cs typeface="+mn-cs"/>
        </a:defRPr>
      </a:lvl4pPr>
      <a:lvl5pPr marL="714375" indent="-174625" algn="l" defTabSz="914400" rtl="0" eaLnBrk="1" latinLnBrk="0" hangingPunct="1">
        <a:spcBef>
          <a:spcPct val="20000"/>
        </a:spcBef>
        <a:buClr>
          <a:schemeClr val="accent1"/>
        </a:buClr>
        <a:buSzTx/>
        <a:buFont typeface="Symbol" pitchFamily="18" charset="2"/>
        <a:buChar char="-"/>
        <a:defRPr sz="1400" kern="1200">
          <a:solidFill>
            <a:schemeClr val="tx1"/>
          </a:solidFill>
          <a:latin typeface="+mn-lt"/>
          <a:ea typeface="+mn-ea"/>
          <a:cs typeface="+mn-cs"/>
        </a:defRPr>
      </a:lvl5pPr>
      <a:lvl6pPr marL="898525" indent="-184150" algn="l" defTabSz="914400" rtl="0" eaLnBrk="1" latinLnBrk="0" hangingPunct="1">
        <a:spcBef>
          <a:spcPct val="20000"/>
        </a:spcBef>
        <a:buClr>
          <a:schemeClr val="accent1"/>
        </a:buClr>
        <a:buSzPct val="65000"/>
        <a:buFont typeface="Wingdings" pitchFamily="2" charset="2"/>
        <a:buChar char="l"/>
        <a:defRPr sz="1400" kern="1200" baseline="0">
          <a:solidFill>
            <a:schemeClr val="tx1"/>
          </a:solidFill>
          <a:latin typeface="+mn-lt"/>
          <a:ea typeface="+mn-ea"/>
          <a:cs typeface="+mn-cs"/>
        </a:defRPr>
      </a:lvl6pPr>
      <a:lvl7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7pPr>
      <a:lvl8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1CCD439-F48F-45FE-ABBC-BA1C3916E7C7}"/>
              </a:ext>
            </a:extLst>
          </p:cNvPr>
          <p:cNvGrpSpPr/>
          <p:nvPr userDrawn="1"/>
        </p:nvGrpSpPr>
        <p:grpSpPr>
          <a:xfrm>
            <a:off x="-1513840" y="743387"/>
            <a:ext cx="1336037" cy="1609725"/>
            <a:chOff x="-1143000" y="743386"/>
            <a:chExt cx="1009648" cy="1666439"/>
          </a:xfrm>
        </p:grpSpPr>
        <p:sp>
          <p:nvSpPr>
            <p:cNvPr id="17" name="Rectangle 16">
              <a:extLst>
                <a:ext uri="{FF2B5EF4-FFF2-40B4-BE49-F238E27FC236}">
                  <a16:creationId xmlns:a16="http://schemas.microsoft.com/office/drawing/2014/main" id="{677BC6F7-724C-4083-80F9-02C67F4ACA88}"/>
                </a:ext>
              </a:extLst>
            </p:cNvPr>
            <p:cNvSpPr/>
            <p:nvPr userDrawn="1"/>
          </p:nvSpPr>
          <p:spPr>
            <a:xfrm>
              <a:off x="-1143000" y="1028314"/>
              <a:ext cx="1009648" cy="241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100" b="1" dirty="0">
                  <a:solidFill>
                    <a:schemeClr val="bg1"/>
                  </a:solidFill>
                  <a:latin typeface="+mj-lt"/>
                  <a:cs typeface="Arial" panose="020B0604020202020204" pitchFamily="34" charset="0"/>
                </a:rPr>
                <a:t>166, 166, 166</a:t>
              </a:r>
            </a:p>
          </p:txBody>
        </p:sp>
        <p:sp>
          <p:nvSpPr>
            <p:cNvPr id="18" name="Rectangle 17">
              <a:extLst>
                <a:ext uri="{FF2B5EF4-FFF2-40B4-BE49-F238E27FC236}">
                  <a16:creationId xmlns:a16="http://schemas.microsoft.com/office/drawing/2014/main" id="{24557E05-148B-4B5F-B734-A757D34F8B30}"/>
                </a:ext>
              </a:extLst>
            </p:cNvPr>
            <p:cNvSpPr/>
            <p:nvPr userDrawn="1"/>
          </p:nvSpPr>
          <p:spPr>
            <a:xfrm>
              <a:off x="-1143000" y="1313241"/>
              <a:ext cx="1009648" cy="2418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dirty="0">
                  <a:solidFill>
                    <a:schemeClr val="bg1"/>
                  </a:solidFill>
                  <a:latin typeface="+mj-lt"/>
                  <a:cs typeface="Arial" panose="020B0604020202020204" pitchFamily="34" charset="0"/>
                </a:rPr>
                <a:t>68, 114, 196</a:t>
              </a:r>
              <a:endParaRPr lang="en-US" sz="1100" b="1" dirty="0">
                <a:solidFill>
                  <a:schemeClr val="bg1"/>
                </a:solidFill>
                <a:latin typeface="+mj-lt"/>
                <a:cs typeface="Arial" panose="020B0604020202020204" pitchFamily="34" charset="0"/>
              </a:endParaRPr>
            </a:p>
          </p:txBody>
        </p:sp>
        <p:sp>
          <p:nvSpPr>
            <p:cNvPr id="19" name="Rectangle 18">
              <a:extLst>
                <a:ext uri="{FF2B5EF4-FFF2-40B4-BE49-F238E27FC236}">
                  <a16:creationId xmlns:a16="http://schemas.microsoft.com/office/drawing/2014/main" id="{1EB4BF4F-DBCD-4E9D-BB0A-A7255C53FB80}"/>
                </a:ext>
              </a:extLst>
            </p:cNvPr>
            <p:cNvSpPr/>
            <p:nvPr userDrawn="1"/>
          </p:nvSpPr>
          <p:spPr>
            <a:xfrm>
              <a:off x="-1143000" y="1598169"/>
              <a:ext cx="1009648" cy="241800"/>
            </a:xfrm>
            <a:prstGeom prst="rect">
              <a:avLst/>
            </a:prstGeom>
            <a:solidFill>
              <a:srgbClr val="C3D8E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CA" sz="1100" b="1" dirty="0">
                  <a:solidFill>
                    <a:schemeClr val="tx1"/>
                  </a:solidFill>
                  <a:latin typeface="+mj-lt"/>
                  <a:cs typeface="Arial" panose="020B0604020202020204" pitchFamily="34" charset="0"/>
                </a:rPr>
                <a:t>195, 216, 234</a:t>
              </a:r>
              <a:endParaRPr lang="en-US" sz="1100" b="1" dirty="0">
                <a:solidFill>
                  <a:schemeClr val="tx1"/>
                </a:solidFill>
                <a:latin typeface="+mj-lt"/>
                <a:cs typeface="Arial" panose="020B0604020202020204" pitchFamily="34" charset="0"/>
              </a:endParaRPr>
            </a:p>
          </p:txBody>
        </p:sp>
        <p:sp>
          <p:nvSpPr>
            <p:cNvPr id="20" name="Rectangle 19">
              <a:extLst>
                <a:ext uri="{FF2B5EF4-FFF2-40B4-BE49-F238E27FC236}">
                  <a16:creationId xmlns:a16="http://schemas.microsoft.com/office/drawing/2014/main" id="{ED5DE9BC-D7A7-4009-AEB3-328EB83FC945}"/>
                </a:ext>
              </a:extLst>
            </p:cNvPr>
            <p:cNvSpPr/>
            <p:nvPr userDrawn="1"/>
          </p:nvSpPr>
          <p:spPr>
            <a:xfrm>
              <a:off x="-1143000" y="1883097"/>
              <a:ext cx="1009648" cy="2418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dirty="0">
                  <a:solidFill>
                    <a:schemeClr val="tx1"/>
                  </a:solidFill>
                  <a:latin typeface="+mj-lt"/>
                  <a:cs typeface="Arial" panose="020B0604020202020204" pitchFamily="34" charset="0"/>
                </a:rPr>
                <a:t>146,208, 80</a:t>
              </a:r>
              <a:endParaRPr lang="en-US" sz="1100" b="1" dirty="0">
                <a:solidFill>
                  <a:schemeClr val="tx1"/>
                </a:solidFill>
                <a:latin typeface="+mj-lt"/>
                <a:cs typeface="Arial" panose="020B0604020202020204" pitchFamily="34" charset="0"/>
              </a:endParaRPr>
            </a:p>
          </p:txBody>
        </p:sp>
        <p:sp>
          <p:nvSpPr>
            <p:cNvPr id="21" name="Rectangle 20">
              <a:extLst>
                <a:ext uri="{FF2B5EF4-FFF2-40B4-BE49-F238E27FC236}">
                  <a16:creationId xmlns:a16="http://schemas.microsoft.com/office/drawing/2014/main" id="{F066AA5C-A0C9-49FE-BE36-3985BB744693}"/>
                </a:ext>
              </a:extLst>
            </p:cNvPr>
            <p:cNvSpPr/>
            <p:nvPr userDrawn="1"/>
          </p:nvSpPr>
          <p:spPr>
            <a:xfrm>
              <a:off x="-1143000" y="2168025"/>
              <a:ext cx="1009648" cy="241800"/>
            </a:xfrm>
            <a:prstGeom prst="rect">
              <a:avLst/>
            </a:prstGeom>
            <a:solidFill>
              <a:srgbClr val="DD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CA" sz="1100" b="1" dirty="0">
                  <a:solidFill>
                    <a:schemeClr val="tx1"/>
                  </a:solidFill>
                  <a:latin typeface="+mj-lt"/>
                  <a:cs typeface="Arial" panose="020B0604020202020204" pitchFamily="34" charset="0"/>
                </a:rPr>
                <a:t>221, 221, 221</a:t>
              </a:r>
              <a:endParaRPr lang="en-US" sz="1100" b="1" dirty="0">
                <a:solidFill>
                  <a:schemeClr val="tx1"/>
                </a:solidFill>
                <a:latin typeface="+mj-lt"/>
                <a:cs typeface="Arial" panose="020B0604020202020204" pitchFamily="34" charset="0"/>
              </a:endParaRPr>
            </a:p>
          </p:txBody>
        </p:sp>
        <p:sp>
          <p:nvSpPr>
            <p:cNvPr id="22" name="Rectangle 21">
              <a:extLst>
                <a:ext uri="{FF2B5EF4-FFF2-40B4-BE49-F238E27FC236}">
                  <a16:creationId xmlns:a16="http://schemas.microsoft.com/office/drawing/2014/main" id="{1E4A8B04-FD36-4356-A5BE-55B48846F405}"/>
                </a:ext>
              </a:extLst>
            </p:cNvPr>
            <p:cNvSpPr/>
            <p:nvPr userDrawn="1"/>
          </p:nvSpPr>
          <p:spPr>
            <a:xfrm>
              <a:off x="-1143000" y="743386"/>
              <a:ext cx="1009648" cy="241800"/>
            </a:xfrm>
            <a:prstGeom prst="rect">
              <a:avLst/>
            </a:prstGeom>
            <a:solidFill>
              <a:srgbClr val="18336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r>
                <a:rPr lang="en-US" sz="1100" b="1" dirty="0">
                  <a:solidFill>
                    <a:schemeClr val="bg1"/>
                  </a:solidFill>
                  <a:latin typeface="+mj-lt"/>
                  <a:cs typeface="Arial" panose="020B0604020202020204" pitchFamily="34" charset="0"/>
                </a:rPr>
                <a:t>24, 51, 98</a:t>
              </a:r>
            </a:p>
          </p:txBody>
        </p:sp>
      </p:grpSp>
    </p:spTree>
    <p:extLst>
      <p:ext uri="{BB962C8B-B14F-4D97-AF65-F5344CB8AC3E}">
        <p14:creationId xmlns:p14="http://schemas.microsoft.com/office/powerpoint/2010/main" val="159716784"/>
      </p:ext>
    </p:extLst>
  </p:cSld>
  <p:clrMap bg1="lt1" tx1="dk1" bg2="lt2" tx2="dk2" accent1="accent1" accent2="accent2" accent3="accent3" accent4="accent4" accent5="accent5" accent6="accent6" hlink="hlink" folHlink="folHlink"/>
  <p:sldLayoutIdLst>
    <p:sldLayoutId id="2147483717" r:id="rId1"/>
  </p:sldLayoutIdLst>
  <p:hf hdr="0"/>
  <p:txStyles>
    <p:titleStyle>
      <a:lvl1pPr algn="l" defTabSz="914400" rtl="0" eaLnBrk="1" latinLnBrk="0" hangingPunct="1">
        <a:spcBef>
          <a:spcPct val="0"/>
        </a:spcBef>
        <a:buNone/>
        <a:defRPr sz="2400" kern="1200">
          <a:solidFill>
            <a:schemeClr val="bg1"/>
          </a:solidFill>
          <a:latin typeface="+mn-lt"/>
          <a:ea typeface="+mj-ea"/>
          <a:cs typeface="+mj-cs"/>
        </a:defRPr>
      </a:lvl1pPr>
    </p:titleStyle>
    <p:bodyStyle>
      <a:lvl1pPr marL="0" indent="0" algn="l" defTabSz="914400" rtl="0" eaLnBrk="1" latinLnBrk="0" hangingPunct="1">
        <a:lnSpc>
          <a:spcPct val="110000"/>
        </a:lnSpc>
        <a:spcBef>
          <a:spcPts val="600"/>
        </a:spcBef>
        <a:spcAft>
          <a:spcPts val="600"/>
        </a:spcAft>
        <a:buFont typeface="Arial" pitchFamily="34" charset="0"/>
        <a:buNone/>
        <a:defRPr sz="1100" kern="1200">
          <a:solidFill>
            <a:schemeClr val="accent1"/>
          </a:solidFill>
          <a:latin typeface="Franklin Gothic Demi" pitchFamily="34" charset="0"/>
          <a:ea typeface="+mn-ea"/>
          <a:cs typeface="+mn-cs"/>
        </a:defRPr>
      </a:lvl1pPr>
      <a:lvl2pPr marL="0" indent="0" algn="l" defTabSz="914400" rtl="0" eaLnBrk="1" latinLnBrk="0" hangingPunct="1">
        <a:lnSpc>
          <a:spcPct val="110000"/>
        </a:lnSpc>
        <a:spcBef>
          <a:spcPct val="0"/>
        </a:spcBef>
        <a:spcAft>
          <a:spcPts val="300"/>
        </a:spcAft>
        <a:buFont typeface="Arial" pitchFamily="34" charset="0"/>
        <a:buNone/>
        <a:defRPr sz="1000" kern="1200">
          <a:solidFill>
            <a:schemeClr val="tx1"/>
          </a:solidFill>
          <a:latin typeface="+mn-lt"/>
          <a:ea typeface="+mn-ea"/>
          <a:cs typeface="+mn-cs"/>
        </a:defRPr>
      </a:lvl2pPr>
      <a:lvl3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3pPr>
      <a:lvl4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000" kern="1200">
          <a:solidFill>
            <a:schemeClr val="tx1"/>
          </a:solidFill>
          <a:latin typeface="+mn-lt"/>
          <a:ea typeface="+mn-ea"/>
          <a:cs typeface="+mn-cs"/>
        </a:defRPr>
      </a:lvl4pPr>
      <a:lvl5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5pPr>
      <a:lvl6pPr marL="714375" indent="-174625" algn="l" defTabSz="914400" rtl="0" eaLnBrk="1" latinLnBrk="0" hangingPunct="1">
        <a:spcBef>
          <a:spcPct val="20000"/>
        </a:spcBef>
        <a:buClr>
          <a:schemeClr val="accent1"/>
        </a:buClr>
        <a:buSzTx/>
        <a:buFont typeface="Symbol" pitchFamily="18" charset="2"/>
        <a:buChar char="-"/>
        <a:defRPr sz="1000" kern="1200">
          <a:solidFill>
            <a:schemeClr val="tx1"/>
          </a:solidFill>
          <a:latin typeface="+mn-lt"/>
          <a:ea typeface="+mn-ea"/>
          <a:cs typeface="+mn-cs"/>
        </a:defRPr>
      </a:lvl6pPr>
      <a:lvl7pPr marL="898525" indent="-184150" algn="l" defTabSz="914400" rtl="0" eaLnBrk="1" latinLnBrk="0" hangingPunct="1">
        <a:spcBef>
          <a:spcPct val="20000"/>
        </a:spcBef>
        <a:buClr>
          <a:schemeClr val="accent1"/>
        </a:buClr>
        <a:buSzPct val="65000"/>
        <a:buFont typeface="Wingdings" pitchFamily="2" charset="2"/>
        <a:buChar char="l"/>
        <a:defRPr sz="10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lnSpc>
          <a:spcPct val="110000"/>
        </a:lnSpc>
        <a:spcBef>
          <a:spcPts val="600"/>
        </a:spcBef>
        <a:spcAft>
          <a:spcPts val="600"/>
        </a:spcAft>
        <a:buFont typeface="Arial" pitchFamily="34" charset="0"/>
        <a:buNone/>
        <a:defRPr sz="1000" kern="1200">
          <a:solidFill>
            <a:schemeClr val="accent1"/>
          </a:solidFill>
          <a:latin typeface="Franklin Gothic Demi" pitchFamily="34" charset="0"/>
          <a:ea typeface="+mn-ea"/>
          <a:cs typeface="+mn-cs"/>
        </a:defRPr>
      </a:lvl1pPr>
      <a:lvl2pPr marL="0" indent="0" algn="l" defTabSz="914400" rtl="0" eaLnBrk="1" latinLnBrk="0" hangingPunct="1">
        <a:lnSpc>
          <a:spcPct val="110000"/>
        </a:lnSpc>
        <a:spcBef>
          <a:spcPct val="0"/>
        </a:spcBef>
        <a:spcAft>
          <a:spcPts val="300"/>
        </a:spcAft>
        <a:buFont typeface="Arial" pitchFamily="34" charset="0"/>
        <a:buNone/>
        <a:defRPr sz="1000" kern="1200">
          <a:solidFill>
            <a:schemeClr val="tx1"/>
          </a:solidFill>
          <a:latin typeface="+mn-lt"/>
          <a:ea typeface="+mn-ea"/>
          <a:cs typeface="+mn-cs"/>
        </a:defRPr>
      </a:lvl2pPr>
      <a:lvl3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3pPr>
      <a:lvl4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000" kern="1200">
          <a:solidFill>
            <a:schemeClr val="tx1"/>
          </a:solidFill>
          <a:latin typeface="+mn-lt"/>
          <a:ea typeface="+mn-ea"/>
          <a:cs typeface="+mn-cs"/>
        </a:defRPr>
      </a:lvl4pPr>
      <a:lvl5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5pPr>
      <a:lvl6pPr marL="714375" indent="-174625" algn="l" defTabSz="914400" rtl="0" eaLnBrk="1" latinLnBrk="0" hangingPunct="1">
        <a:spcBef>
          <a:spcPct val="20000"/>
        </a:spcBef>
        <a:buClr>
          <a:schemeClr val="accent1"/>
        </a:buClr>
        <a:buSzTx/>
        <a:buFont typeface="Symbol" pitchFamily="18" charset="2"/>
        <a:buChar char="-"/>
        <a:defRPr sz="1000" kern="1200">
          <a:solidFill>
            <a:schemeClr val="tx1"/>
          </a:solidFill>
          <a:latin typeface="+mn-lt"/>
          <a:ea typeface="+mn-ea"/>
          <a:cs typeface="+mn-cs"/>
        </a:defRPr>
      </a:lvl6pPr>
      <a:lvl7pPr marL="898525" indent="-184150" algn="l" defTabSz="914400" rtl="0" eaLnBrk="1" latinLnBrk="0" hangingPunct="1">
        <a:spcBef>
          <a:spcPct val="20000"/>
        </a:spcBef>
        <a:buClr>
          <a:schemeClr val="accent1"/>
        </a:buClr>
        <a:buSzPct val="65000"/>
        <a:buFont typeface="Wingdings" pitchFamily="2" charset="2"/>
        <a:buChar char="l"/>
        <a:defRPr sz="10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1.png"/><Relationship Id="rId3" Type="http://schemas.microsoft.com/office/2007/relationships/hdphoto" Target="../media/hdphoto4.wdp"/><Relationship Id="rId7" Type="http://schemas.microsoft.com/office/2007/relationships/hdphoto" Target="../media/hdphoto5.wdp"/><Relationship Id="rId12" Type="http://schemas.openxmlformats.org/officeDocument/2006/relationships/image" Target="../media/image100.png"/><Relationship Id="rId2" Type="http://schemas.openxmlformats.org/officeDocument/2006/relationships/image" Target="../media/image93.png"/><Relationship Id="rId1" Type="http://schemas.openxmlformats.org/officeDocument/2006/relationships/slideLayout" Target="../slideLayouts/slideLayout1.xml"/><Relationship Id="rId6" Type="http://schemas.openxmlformats.org/officeDocument/2006/relationships/image" Target="../media/image96.png"/><Relationship Id="rId11" Type="http://schemas.microsoft.com/office/2007/relationships/hdphoto" Target="../media/hdphoto6.wdp"/><Relationship Id="rId5" Type="http://schemas.openxmlformats.org/officeDocument/2006/relationships/image" Target="../media/image95.png"/><Relationship Id="rId15" Type="http://schemas.openxmlformats.org/officeDocument/2006/relationships/image" Target="../media/image103.png"/><Relationship Id="rId10" Type="http://schemas.openxmlformats.org/officeDocument/2006/relationships/image" Target="../media/image99.png"/><Relationship Id="rId4" Type="http://schemas.openxmlformats.org/officeDocument/2006/relationships/image" Target="../media/image94.jpeg"/><Relationship Id="rId9" Type="http://schemas.openxmlformats.org/officeDocument/2006/relationships/image" Target="../media/image98.jpeg"/><Relationship Id="rId14" Type="http://schemas.openxmlformats.org/officeDocument/2006/relationships/image" Target="../media/image10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4.pn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7.emf"/><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18" Type="http://schemas.openxmlformats.org/officeDocument/2006/relationships/image" Target="../media/image30.png"/><Relationship Id="rId3" Type="http://schemas.openxmlformats.org/officeDocument/2006/relationships/image" Target="../media/image15.jpeg"/><Relationship Id="rId21" Type="http://schemas.openxmlformats.org/officeDocument/2006/relationships/image" Target="../media/image33.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3.xml"/><Relationship Id="rId16" Type="http://schemas.openxmlformats.org/officeDocument/2006/relationships/image" Target="../media/image28.png"/><Relationship Id="rId20" Type="http://schemas.openxmlformats.org/officeDocument/2006/relationships/image" Target="../media/image32.png"/><Relationship Id="rId1" Type="http://schemas.openxmlformats.org/officeDocument/2006/relationships/slideLayout" Target="../slideLayouts/slideLayout1.xml"/><Relationship Id="rId6" Type="http://schemas.openxmlformats.org/officeDocument/2006/relationships/image" Target="../media/image18.jpeg"/><Relationship Id="rId11" Type="http://schemas.openxmlformats.org/officeDocument/2006/relationships/image" Target="../media/image23.svg"/><Relationship Id="rId5" Type="http://schemas.openxmlformats.org/officeDocument/2006/relationships/image" Target="../media/image17.png"/><Relationship Id="rId15" Type="http://schemas.openxmlformats.org/officeDocument/2006/relationships/image" Target="../media/image27.png"/><Relationship Id="rId23" Type="http://schemas.openxmlformats.org/officeDocument/2006/relationships/image" Target="../media/image35.png"/><Relationship Id="rId10" Type="http://schemas.openxmlformats.org/officeDocument/2006/relationships/image" Target="../media/image22.png"/><Relationship Id="rId19" Type="http://schemas.openxmlformats.org/officeDocument/2006/relationships/image" Target="../media/image31.png"/><Relationship Id="rId4" Type="http://schemas.openxmlformats.org/officeDocument/2006/relationships/image" Target="../media/image16.png"/><Relationship Id="rId9" Type="http://schemas.openxmlformats.org/officeDocument/2006/relationships/image" Target="../media/image21.jpeg"/><Relationship Id="rId14" Type="http://schemas.openxmlformats.org/officeDocument/2006/relationships/image" Target="../media/image26.jpeg"/><Relationship Id="rId22" Type="http://schemas.openxmlformats.org/officeDocument/2006/relationships/image" Target="../media/image34.jpeg"/></Relationships>
</file>

<file path=ppt/slides/_rels/slide7.xml.rels><?xml version="1.0" encoding="UTF-8" standalone="yes"?>
<Relationships xmlns="http://schemas.openxmlformats.org/package/2006/relationships"><Relationship Id="rId13" Type="http://schemas.openxmlformats.org/officeDocument/2006/relationships/image" Target="../media/image44.jpe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6.png"/><Relationship Id="rId21" Type="http://schemas.openxmlformats.org/officeDocument/2006/relationships/image" Target="../media/image51.png"/><Relationship Id="rId34" Type="http://schemas.openxmlformats.org/officeDocument/2006/relationships/image" Target="../media/image64.png"/><Relationship Id="rId7" Type="http://schemas.microsoft.com/office/2007/relationships/hdphoto" Target="../media/hdphoto2.wdp"/><Relationship Id="rId12" Type="http://schemas.openxmlformats.org/officeDocument/2006/relationships/image" Target="../media/image43.png"/><Relationship Id="rId17" Type="http://schemas.openxmlformats.org/officeDocument/2006/relationships/image" Target="../media/image47.png"/><Relationship Id="rId25" Type="http://schemas.openxmlformats.org/officeDocument/2006/relationships/image" Target="../media/image55.png"/><Relationship Id="rId33" Type="http://schemas.openxmlformats.org/officeDocument/2006/relationships/image" Target="../media/image63.jpg"/><Relationship Id="rId2" Type="http://schemas.openxmlformats.org/officeDocument/2006/relationships/notesSlide" Target="../notesSlides/notesSlide4.xml"/><Relationship Id="rId16" Type="http://schemas.openxmlformats.org/officeDocument/2006/relationships/image" Target="../media/image46.png"/><Relationship Id="rId20" Type="http://schemas.openxmlformats.org/officeDocument/2006/relationships/image" Target="../media/image50.png"/><Relationship Id="rId29"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2.png"/><Relationship Id="rId24" Type="http://schemas.openxmlformats.org/officeDocument/2006/relationships/image" Target="../media/image54.png"/><Relationship Id="rId32" Type="http://schemas.openxmlformats.org/officeDocument/2006/relationships/image" Target="../media/image62.jpg"/><Relationship Id="rId5" Type="http://schemas.openxmlformats.org/officeDocument/2006/relationships/image" Target="../media/image37.jpg"/><Relationship Id="rId15" Type="http://schemas.openxmlformats.org/officeDocument/2006/relationships/image" Target="../media/image25.jpeg"/><Relationship Id="rId23" Type="http://schemas.openxmlformats.org/officeDocument/2006/relationships/image" Target="../media/image53.jpg"/><Relationship Id="rId28" Type="http://schemas.openxmlformats.org/officeDocument/2006/relationships/image" Target="../media/image58.jpg"/><Relationship Id="rId36" Type="http://schemas.openxmlformats.org/officeDocument/2006/relationships/image" Target="../media/image65.png"/><Relationship Id="rId10" Type="http://schemas.openxmlformats.org/officeDocument/2006/relationships/image" Target="../media/image41.jpg"/><Relationship Id="rId19" Type="http://schemas.openxmlformats.org/officeDocument/2006/relationships/image" Target="../media/image49.jpeg"/><Relationship Id="rId31" Type="http://schemas.openxmlformats.org/officeDocument/2006/relationships/image" Target="../media/image61.jpg"/><Relationship Id="rId4" Type="http://schemas.microsoft.com/office/2007/relationships/hdphoto" Target="../media/hdphoto1.wdp"/><Relationship Id="rId9" Type="http://schemas.openxmlformats.org/officeDocument/2006/relationships/image" Target="../media/image40.jpg"/><Relationship Id="rId14" Type="http://schemas.openxmlformats.org/officeDocument/2006/relationships/image" Target="../media/image45.jpe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jpg"/><Relationship Id="rId35" Type="http://schemas.microsoft.com/office/2007/relationships/hdphoto" Target="../media/hdphoto3.wdp"/><Relationship Id="rId8" Type="http://schemas.openxmlformats.org/officeDocument/2006/relationships/image" Target="../media/image39.jpg"/></Relationships>
</file>

<file path=ppt/slides/_rels/slide8.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jpeg"/><Relationship Id="rId18" Type="http://schemas.openxmlformats.org/officeDocument/2006/relationships/image" Target="../media/image81.png"/><Relationship Id="rId3" Type="http://schemas.openxmlformats.org/officeDocument/2006/relationships/image" Target="../media/image66.png"/><Relationship Id="rId7" Type="http://schemas.openxmlformats.org/officeDocument/2006/relationships/image" Target="../media/image70.jpeg"/><Relationship Id="rId12" Type="http://schemas.openxmlformats.org/officeDocument/2006/relationships/image" Target="../media/image75.png"/><Relationship Id="rId17" Type="http://schemas.openxmlformats.org/officeDocument/2006/relationships/image" Target="../media/image80.png"/><Relationship Id="rId2" Type="http://schemas.openxmlformats.org/officeDocument/2006/relationships/notesSlide" Target="../notesSlides/notesSlide5.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jpeg"/><Relationship Id="rId19" Type="http://schemas.openxmlformats.org/officeDocument/2006/relationships/image" Target="../media/image82.jpe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gif"/></Relationships>
</file>

<file path=ppt/slides/_rels/slide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chart" Target="../charts/chart3.xml"/><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jpe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10990-3870-CB36-2F8C-205ADB9581FB}"/>
            </a:ext>
          </a:extLst>
        </p:cNvPr>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557C060E-91BB-42A6-056C-5345C5FC9E18}"/>
              </a:ext>
            </a:extLst>
          </p:cNvPr>
          <p:cNvPicPr>
            <a:picLocks noChangeAspect="1"/>
          </p:cNvPicPr>
          <p:nvPr/>
        </p:nvPicPr>
        <p:blipFill>
          <a:blip r:embed="rId2"/>
          <a:stretch>
            <a:fillRect/>
          </a:stretch>
        </p:blipFill>
        <p:spPr>
          <a:xfrm>
            <a:off x="8484030" y="870857"/>
            <a:ext cx="2422570" cy="4738788"/>
          </a:xfrm>
          <a:prstGeom prst="rect">
            <a:avLst/>
          </a:prstGeom>
        </p:spPr>
      </p:pic>
      <p:sp>
        <p:nvSpPr>
          <p:cNvPr id="4" name="AutoShape 2" descr="Veteran Tech Executive Michael Moskowitz to Lead NorthStar Gaming">
            <a:extLst>
              <a:ext uri="{FF2B5EF4-FFF2-40B4-BE49-F238E27FC236}">
                <a16:creationId xmlns:a16="http://schemas.microsoft.com/office/drawing/2014/main" id="{613787AF-424C-4BFF-E360-29FBB7B76296}"/>
              </a:ext>
            </a:extLst>
          </p:cNvPr>
          <p:cNvSpPr>
            <a:spLocks noChangeAspect="1" noChangeArrowheads="1"/>
          </p:cNvSpPr>
          <p:nvPr/>
        </p:nvSpPr>
        <p:spPr>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10000"/>
              </a:lnSpc>
              <a:spcBef>
                <a:spcPts val="600"/>
              </a:spcBef>
              <a:spcAft>
                <a:spcPts val="600"/>
              </a:spcAft>
              <a:buClrTx/>
              <a:buSzTx/>
              <a:buFont typeface="Arial" pitchFamily="34" charset="0"/>
              <a:buNone/>
              <a:tabLst/>
              <a:defRPr/>
            </a:pPr>
            <a:endParaRPr kumimoji="0" lang="en-CA" sz="1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descr="Shape&#10;&#10;Description automatically generated">
            <a:extLst>
              <a:ext uri="{FF2B5EF4-FFF2-40B4-BE49-F238E27FC236}">
                <a16:creationId xmlns:a16="http://schemas.microsoft.com/office/drawing/2014/main" id="{CB48A1D2-0448-C84B-F285-4AF29E9D72D6}"/>
              </a:ext>
            </a:extLst>
          </p:cNvPr>
          <p:cNvPicPr>
            <a:picLocks noChangeAspect="1"/>
          </p:cNvPicPr>
          <p:nvPr/>
        </p:nvPicPr>
        <p:blipFill>
          <a:blip r:embed="rId3"/>
          <a:srcRect/>
          <a:stretch>
            <a:fillRect/>
          </a:stretch>
        </p:blipFill>
        <p:spPr>
          <a:xfrm>
            <a:off x="9098" y="5559852"/>
            <a:ext cx="7865659" cy="1298148"/>
          </a:xfrm>
          <a:prstGeom prst="rect">
            <a:avLst/>
          </a:prstGeom>
        </p:spPr>
      </p:pic>
      <p:sp>
        <p:nvSpPr>
          <p:cNvPr id="10" name="Text Placeholder 1">
            <a:extLst>
              <a:ext uri="{FF2B5EF4-FFF2-40B4-BE49-F238E27FC236}">
                <a16:creationId xmlns:a16="http://schemas.microsoft.com/office/drawing/2014/main" id="{9A02F9C1-E922-A86E-3DA5-69428FD60360}"/>
              </a:ext>
            </a:extLst>
          </p:cNvPr>
          <p:cNvSpPr txBox="1">
            <a:spLocks/>
          </p:cNvSpPr>
          <p:nvPr/>
        </p:nvSpPr>
        <p:spPr>
          <a:xfrm>
            <a:off x="1037231" y="4391362"/>
            <a:ext cx="6564572" cy="827852"/>
          </a:xfrm>
          <a:prstGeom prst="rect">
            <a:avLst/>
          </a:prstGeom>
        </p:spPr>
        <p:txBody>
          <a:bodyPr anchor="ctr"/>
          <a:lstStyle>
            <a:lvl1pPr marL="0" indent="0" algn="ctr" defTabSz="914400" rtl="0" eaLnBrk="1" latinLnBrk="0" hangingPunct="1">
              <a:lnSpc>
                <a:spcPct val="110000"/>
              </a:lnSpc>
              <a:spcBef>
                <a:spcPts val="600"/>
              </a:spcBef>
              <a:spcAft>
                <a:spcPts val="600"/>
              </a:spcAft>
              <a:buFont typeface="Arial" pitchFamily="34" charset="0"/>
              <a:buNone/>
              <a:defRPr sz="2800" b="1" kern="1200">
                <a:solidFill>
                  <a:schemeClr val="accent1"/>
                </a:solidFill>
                <a:latin typeface="+mj-lt"/>
                <a:ea typeface="+mn-ea"/>
                <a:cs typeface="+mn-cs"/>
              </a:defRPr>
            </a:lvl1pPr>
            <a:lvl2pPr marL="0" indent="0" algn="l" defTabSz="914400" rtl="0" eaLnBrk="1" latinLnBrk="0" hangingPunct="1">
              <a:lnSpc>
                <a:spcPct val="110000"/>
              </a:lnSpc>
              <a:spcBef>
                <a:spcPct val="0"/>
              </a:spcBef>
              <a:spcAft>
                <a:spcPts val="300"/>
              </a:spcAft>
              <a:buFont typeface="Arial" pitchFamily="34" charset="0"/>
              <a:buNone/>
              <a:defRPr sz="1000" kern="1200">
                <a:solidFill>
                  <a:schemeClr val="tx1"/>
                </a:solidFill>
                <a:latin typeface="+mn-lt"/>
                <a:ea typeface="+mn-ea"/>
                <a:cs typeface="+mn-cs"/>
              </a:defRPr>
            </a:lvl2pPr>
            <a:lvl3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3pPr>
            <a:lvl4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000" kern="1200">
                <a:solidFill>
                  <a:schemeClr val="tx1"/>
                </a:solidFill>
                <a:latin typeface="+mn-lt"/>
                <a:ea typeface="+mn-ea"/>
                <a:cs typeface="+mn-cs"/>
              </a:defRPr>
            </a:lvl4pPr>
            <a:lvl5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5pPr>
            <a:lvl6pPr marL="714375" indent="-174625" algn="l" defTabSz="914400" rtl="0" eaLnBrk="1" latinLnBrk="0" hangingPunct="1">
              <a:spcBef>
                <a:spcPct val="20000"/>
              </a:spcBef>
              <a:buClr>
                <a:schemeClr val="accent1"/>
              </a:buClr>
              <a:buSzTx/>
              <a:buFont typeface="Symbol" pitchFamily="18" charset="2"/>
              <a:buChar char="-"/>
              <a:defRPr sz="1000" kern="1200">
                <a:solidFill>
                  <a:schemeClr val="tx1"/>
                </a:solidFill>
                <a:latin typeface="+mn-lt"/>
                <a:ea typeface="+mn-ea"/>
                <a:cs typeface="+mn-cs"/>
              </a:defRPr>
            </a:lvl6pPr>
            <a:lvl7pPr marL="898525" indent="-184150" algn="l" defTabSz="914400" rtl="0" eaLnBrk="1" latinLnBrk="0" hangingPunct="1">
              <a:spcBef>
                <a:spcPct val="20000"/>
              </a:spcBef>
              <a:buClr>
                <a:schemeClr val="accent1"/>
              </a:buClr>
              <a:buSzPct val="65000"/>
              <a:buFont typeface="Wingdings" pitchFamily="2" charset="2"/>
              <a:buChar char="l"/>
              <a:defRPr sz="10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00000"/>
              </a:lnSpc>
              <a:spcBef>
                <a:spcPct val="0"/>
              </a:spcBef>
              <a:spcAft>
                <a:spcPct val="0"/>
              </a:spcAft>
            </a:pPr>
            <a:r>
              <a:rPr lang="en-US" dirty="0">
                <a:solidFill>
                  <a:schemeClr val="bg1"/>
                </a:solidFill>
                <a:latin typeface="Montserrat" pitchFamily="2" charset="77"/>
                <a:cs typeface="Arial" panose="020B0604020202020204" pitchFamily="34" charset="0"/>
              </a:rPr>
              <a:t>Investor Presentation</a:t>
            </a:r>
          </a:p>
        </p:txBody>
      </p:sp>
      <p:sp>
        <p:nvSpPr>
          <p:cNvPr id="11" name="Text Placeholder 2">
            <a:extLst>
              <a:ext uri="{FF2B5EF4-FFF2-40B4-BE49-F238E27FC236}">
                <a16:creationId xmlns:a16="http://schemas.microsoft.com/office/drawing/2014/main" id="{22074A64-7077-4B51-C0CE-7C2CD5981A55}"/>
              </a:ext>
            </a:extLst>
          </p:cNvPr>
          <p:cNvSpPr txBox="1">
            <a:spLocks/>
          </p:cNvSpPr>
          <p:nvPr/>
        </p:nvSpPr>
        <p:spPr>
          <a:xfrm>
            <a:off x="2563554" y="5304846"/>
            <a:ext cx="3596680" cy="480153"/>
          </a:xfrm>
          <a:prstGeom prst="rect">
            <a:avLst/>
          </a:prstGeom>
        </p:spPr>
        <p:txBody>
          <a:bodyPr anchor="ctr"/>
          <a:lstStyle>
            <a:lvl1pPr marL="0" indent="0" algn="ctr" defTabSz="914400" rtl="0" eaLnBrk="1" latinLnBrk="0" hangingPunct="1">
              <a:lnSpc>
                <a:spcPct val="110000"/>
              </a:lnSpc>
              <a:spcBef>
                <a:spcPts val="600"/>
              </a:spcBef>
              <a:spcAft>
                <a:spcPts val="600"/>
              </a:spcAft>
              <a:buFont typeface="Arial" pitchFamily="34" charset="0"/>
              <a:buNone/>
              <a:defRPr sz="1400" kern="1200">
                <a:solidFill>
                  <a:schemeClr val="accent1"/>
                </a:solidFill>
                <a:latin typeface="+mj-lt"/>
                <a:ea typeface="+mn-ea"/>
                <a:cs typeface="+mn-cs"/>
              </a:defRPr>
            </a:lvl1pPr>
            <a:lvl2pPr marL="0" indent="0" algn="l" defTabSz="914400" rtl="0" eaLnBrk="1" latinLnBrk="0" hangingPunct="1">
              <a:lnSpc>
                <a:spcPct val="110000"/>
              </a:lnSpc>
              <a:spcBef>
                <a:spcPct val="0"/>
              </a:spcBef>
              <a:spcAft>
                <a:spcPts val="300"/>
              </a:spcAft>
              <a:buFont typeface="Arial" pitchFamily="34" charset="0"/>
              <a:buNone/>
              <a:defRPr sz="1000" kern="1200">
                <a:solidFill>
                  <a:schemeClr val="tx1"/>
                </a:solidFill>
                <a:latin typeface="+mn-lt"/>
                <a:ea typeface="+mn-ea"/>
                <a:cs typeface="+mn-cs"/>
              </a:defRPr>
            </a:lvl2pPr>
            <a:lvl3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3pPr>
            <a:lvl4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000" kern="1200">
                <a:solidFill>
                  <a:schemeClr val="tx1"/>
                </a:solidFill>
                <a:latin typeface="+mn-lt"/>
                <a:ea typeface="+mn-ea"/>
                <a:cs typeface="+mn-cs"/>
              </a:defRPr>
            </a:lvl4pPr>
            <a:lvl5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5pPr>
            <a:lvl6pPr marL="714375" indent="-174625" algn="l" defTabSz="914400" rtl="0" eaLnBrk="1" latinLnBrk="0" hangingPunct="1">
              <a:spcBef>
                <a:spcPct val="20000"/>
              </a:spcBef>
              <a:buClr>
                <a:schemeClr val="accent1"/>
              </a:buClr>
              <a:buSzTx/>
              <a:buFont typeface="Symbol" pitchFamily="18" charset="2"/>
              <a:buChar char="-"/>
              <a:defRPr sz="1000" kern="1200">
                <a:solidFill>
                  <a:schemeClr val="tx1"/>
                </a:solidFill>
                <a:latin typeface="+mn-lt"/>
                <a:ea typeface="+mn-ea"/>
                <a:cs typeface="+mn-cs"/>
              </a:defRPr>
            </a:lvl6pPr>
            <a:lvl7pPr marL="898525" indent="-184150" algn="l" defTabSz="914400" rtl="0" eaLnBrk="1" latinLnBrk="0" hangingPunct="1">
              <a:spcBef>
                <a:spcPct val="20000"/>
              </a:spcBef>
              <a:buClr>
                <a:schemeClr val="accent1"/>
              </a:buClr>
              <a:buSzPct val="65000"/>
              <a:buFont typeface="Wingdings" pitchFamily="2" charset="2"/>
              <a:buChar char="l"/>
              <a:defRPr sz="10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chemeClr val="bg1"/>
                </a:solidFill>
                <a:latin typeface="Montserrat" pitchFamily="2" charset="77"/>
                <a:cs typeface="Arial" panose="020B0604020202020204" pitchFamily="34" charset="0"/>
              </a:rPr>
              <a:t>January 2024</a:t>
            </a:r>
            <a:endParaRPr lang="en-CA" sz="2000" b="1" dirty="0">
              <a:solidFill>
                <a:schemeClr val="bg1"/>
              </a:solidFill>
              <a:latin typeface="Montserrat" pitchFamily="2" charset="77"/>
              <a:cs typeface="Arial" panose="020B0604020202020204" pitchFamily="34" charset="0"/>
            </a:endParaRPr>
          </a:p>
        </p:txBody>
      </p:sp>
      <p:pic>
        <p:nvPicPr>
          <p:cNvPr id="7" name="Picture 6" descr="A screenshot of a phone&#10;&#10;Description automatically generated with medium confidence">
            <a:extLst>
              <a:ext uri="{FF2B5EF4-FFF2-40B4-BE49-F238E27FC236}">
                <a16:creationId xmlns:a16="http://schemas.microsoft.com/office/drawing/2014/main" id="{C85CA999-1057-5B4B-3191-2846603C7398}"/>
              </a:ext>
            </a:extLst>
          </p:cNvPr>
          <p:cNvPicPr>
            <a:picLocks noChangeAspect="1"/>
          </p:cNvPicPr>
          <p:nvPr/>
        </p:nvPicPr>
        <p:blipFill rotWithShape="1">
          <a:blip r:embed="rId4"/>
          <a:srcRect t="89469"/>
          <a:stretch/>
        </p:blipFill>
        <p:spPr>
          <a:xfrm>
            <a:off x="8484030" y="5103019"/>
            <a:ext cx="2422570" cy="506626"/>
          </a:xfrm>
          <a:prstGeom prst="rect">
            <a:avLst/>
          </a:prstGeom>
        </p:spPr>
      </p:pic>
      <p:pic>
        <p:nvPicPr>
          <p:cNvPr id="1026" name="Picture 1" descr="image001.png">
            <a:extLst>
              <a:ext uri="{FF2B5EF4-FFF2-40B4-BE49-F238E27FC236}">
                <a16:creationId xmlns:a16="http://schemas.microsoft.com/office/drawing/2014/main" id="{AB97900D-1203-BB7B-50A6-AB62BF9CC2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 y="5624960"/>
            <a:ext cx="1233040" cy="1233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a:extLst>
              <a:ext uri="{FF2B5EF4-FFF2-40B4-BE49-F238E27FC236}">
                <a16:creationId xmlns:a16="http://schemas.microsoft.com/office/drawing/2014/main" id="{19B08D9B-9D01-3686-1D02-6690C2D12F73}"/>
              </a:ext>
            </a:extLst>
          </p:cNvPr>
          <p:cNvSpPr txBox="1">
            <a:spLocks/>
          </p:cNvSpPr>
          <p:nvPr/>
        </p:nvSpPr>
        <p:spPr>
          <a:xfrm>
            <a:off x="2563554" y="3995178"/>
            <a:ext cx="3596680" cy="480153"/>
          </a:xfrm>
          <a:prstGeom prst="rect">
            <a:avLst/>
          </a:prstGeom>
        </p:spPr>
        <p:txBody>
          <a:bodyPr anchor="ctr"/>
          <a:lstStyle>
            <a:lvl1pPr marL="0" indent="0" algn="ctr" defTabSz="914400" rtl="0" eaLnBrk="1" latinLnBrk="0" hangingPunct="1">
              <a:lnSpc>
                <a:spcPct val="110000"/>
              </a:lnSpc>
              <a:spcBef>
                <a:spcPts val="600"/>
              </a:spcBef>
              <a:spcAft>
                <a:spcPts val="600"/>
              </a:spcAft>
              <a:buFont typeface="Arial" pitchFamily="34" charset="0"/>
              <a:buNone/>
              <a:defRPr sz="1400" kern="1200">
                <a:solidFill>
                  <a:schemeClr val="accent1"/>
                </a:solidFill>
                <a:latin typeface="+mj-lt"/>
                <a:ea typeface="+mn-ea"/>
                <a:cs typeface="+mn-cs"/>
              </a:defRPr>
            </a:lvl1pPr>
            <a:lvl2pPr marL="0" indent="0" algn="l" defTabSz="914400" rtl="0" eaLnBrk="1" latinLnBrk="0" hangingPunct="1">
              <a:lnSpc>
                <a:spcPct val="110000"/>
              </a:lnSpc>
              <a:spcBef>
                <a:spcPct val="0"/>
              </a:spcBef>
              <a:spcAft>
                <a:spcPts val="300"/>
              </a:spcAft>
              <a:buFont typeface="Arial" pitchFamily="34" charset="0"/>
              <a:buNone/>
              <a:defRPr sz="1000" kern="1200">
                <a:solidFill>
                  <a:schemeClr val="tx1"/>
                </a:solidFill>
                <a:latin typeface="+mn-lt"/>
                <a:ea typeface="+mn-ea"/>
                <a:cs typeface="+mn-cs"/>
              </a:defRPr>
            </a:lvl2pPr>
            <a:lvl3pPr marL="182563"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3pPr>
            <a:lvl4pPr marL="357188" indent="-174625" algn="l" defTabSz="914400" rtl="0" eaLnBrk="1" latinLnBrk="0" hangingPunct="1">
              <a:lnSpc>
                <a:spcPct val="110000"/>
              </a:lnSpc>
              <a:spcBef>
                <a:spcPct val="0"/>
              </a:spcBef>
              <a:spcAft>
                <a:spcPts val="300"/>
              </a:spcAft>
              <a:buClr>
                <a:schemeClr val="accent1"/>
              </a:buClr>
              <a:buFont typeface="Symbol" pitchFamily="18" charset="2"/>
              <a:buChar char="-"/>
              <a:defRPr sz="1000" kern="1200">
                <a:solidFill>
                  <a:schemeClr val="tx1"/>
                </a:solidFill>
                <a:latin typeface="+mn-lt"/>
                <a:ea typeface="+mn-ea"/>
                <a:cs typeface="+mn-cs"/>
              </a:defRPr>
            </a:lvl4pPr>
            <a:lvl5pPr marL="539750" indent="-182563" algn="l" defTabSz="914400" rtl="0" eaLnBrk="1" latinLnBrk="0" hangingPunct="1">
              <a:lnSpc>
                <a:spcPct val="110000"/>
              </a:lnSpc>
              <a:spcBef>
                <a:spcPct val="0"/>
              </a:spcBef>
              <a:spcAft>
                <a:spcPts val="300"/>
              </a:spcAft>
              <a:buClr>
                <a:schemeClr val="accent1"/>
              </a:buClr>
              <a:buSzPct val="65000"/>
              <a:buFont typeface="Wingdings" pitchFamily="2" charset="2"/>
              <a:buChar char="l"/>
              <a:defRPr sz="1000" kern="1200">
                <a:solidFill>
                  <a:schemeClr val="tx1"/>
                </a:solidFill>
                <a:latin typeface="+mn-lt"/>
                <a:ea typeface="+mn-ea"/>
                <a:cs typeface="+mn-cs"/>
              </a:defRPr>
            </a:lvl5pPr>
            <a:lvl6pPr marL="714375" indent="-174625" algn="l" defTabSz="914400" rtl="0" eaLnBrk="1" latinLnBrk="0" hangingPunct="1">
              <a:spcBef>
                <a:spcPct val="20000"/>
              </a:spcBef>
              <a:buClr>
                <a:schemeClr val="accent1"/>
              </a:buClr>
              <a:buSzTx/>
              <a:buFont typeface="Symbol" pitchFamily="18" charset="2"/>
              <a:buChar char="-"/>
              <a:defRPr sz="1000" kern="1200">
                <a:solidFill>
                  <a:schemeClr val="tx1"/>
                </a:solidFill>
                <a:latin typeface="+mn-lt"/>
                <a:ea typeface="+mn-ea"/>
                <a:cs typeface="+mn-cs"/>
              </a:defRPr>
            </a:lvl6pPr>
            <a:lvl7pPr marL="898525" indent="-184150" algn="l" defTabSz="914400" rtl="0" eaLnBrk="1" latinLnBrk="0" hangingPunct="1">
              <a:spcBef>
                <a:spcPct val="20000"/>
              </a:spcBef>
              <a:buClr>
                <a:schemeClr val="accent1"/>
              </a:buClr>
              <a:buSzPct val="65000"/>
              <a:buFont typeface="Wingdings" pitchFamily="2" charset="2"/>
              <a:buChar char="l"/>
              <a:defRPr sz="10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1" dirty="0">
                <a:solidFill>
                  <a:schemeClr val="bg1"/>
                </a:solidFill>
                <a:latin typeface="Montserrat" pitchFamily="2" charset="77"/>
                <a:cs typeface="Arial" panose="020B0604020202020204" pitchFamily="34" charset="0"/>
              </a:rPr>
              <a:t>TSXV: BET</a:t>
            </a:r>
            <a:endParaRPr lang="en-CA" sz="2000" b="1" dirty="0">
              <a:solidFill>
                <a:schemeClr val="bg1"/>
              </a:solidFill>
              <a:latin typeface="Montserrat" pitchFamily="2" charset="77"/>
              <a:cs typeface="Arial" panose="020B0604020202020204" pitchFamily="34" charset="0"/>
            </a:endParaRPr>
          </a:p>
        </p:txBody>
      </p:sp>
      <p:sp>
        <p:nvSpPr>
          <p:cNvPr id="29" name="Rectangle 28">
            <a:extLst>
              <a:ext uri="{FF2B5EF4-FFF2-40B4-BE49-F238E27FC236}">
                <a16:creationId xmlns:a16="http://schemas.microsoft.com/office/drawing/2014/main" id="{6C548D74-9F64-FCFE-5899-9551FFE066ED}"/>
              </a:ext>
            </a:extLst>
          </p:cNvPr>
          <p:cNvSpPr/>
          <p:nvPr/>
        </p:nvSpPr>
        <p:spPr>
          <a:xfrm>
            <a:off x="8605684" y="1248355"/>
            <a:ext cx="2204884" cy="411268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8" name="Picture 27">
            <a:extLst>
              <a:ext uri="{FF2B5EF4-FFF2-40B4-BE49-F238E27FC236}">
                <a16:creationId xmlns:a16="http://schemas.microsoft.com/office/drawing/2014/main" id="{41A1D4E8-44B6-F1C7-AB86-2A8CA18B4DD0}"/>
              </a:ext>
            </a:extLst>
          </p:cNvPr>
          <p:cNvPicPr>
            <a:picLocks noChangeAspect="1"/>
          </p:cNvPicPr>
          <p:nvPr/>
        </p:nvPicPr>
        <p:blipFill>
          <a:blip r:embed="rId6"/>
          <a:stretch>
            <a:fillRect/>
          </a:stretch>
        </p:blipFill>
        <p:spPr>
          <a:xfrm>
            <a:off x="8555649" y="1150375"/>
            <a:ext cx="2279332" cy="4409478"/>
          </a:xfrm>
          <a:prstGeom prst="roundRect">
            <a:avLst/>
          </a:prstGeom>
        </p:spPr>
      </p:pic>
    </p:spTree>
    <p:extLst>
      <p:ext uri="{BB962C8B-B14F-4D97-AF65-F5344CB8AC3E}">
        <p14:creationId xmlns:p14="http://schemas.microsoft.com/office/powerpoint/2010/main" val="533862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6CE907A-5F8E-953B-155A-A2D1F6880E14}"/>
              </a:ext>
            </a:extLst>
          </p:cNvPr>
          <p:cNvSpPr txBox="1"/>
          <p:nvPr/>
        </p:nvSpPr>
        <p:spPr>
          <a:xfrm>
            <a:off x="9098104" y="5636411"/>
            <a:ext cx="1872827" cy="381771"/>
          </a:xfrm>
          <a:prstGeom prst="rect">
            <a:avLst/>
          </a:prstGeom>
          <a:noFill/>
        </p:spPr>
        <p:txBody>
          <a:bodyPr wrap="square" rtlCol="0">
            <a:spAutoFit/>
          </a:bodyPr>
          <a:lstStyle/>
          <a:p>
            <a:r>
              <a:rPr lang="en-CA" sz="1800" b="1" dirty="0"/>
              <a:t>Competitor #2</a:t>
            </a:r>
          </a:p>
        </p:txBody>
      </p:sp>
      <p:graphicFrame>
        <p:nvGraphicFramePr>
          <p:cNvPr id="2" name="Chart 1">
            <a:extLst>
              <a:ext uri="{FF2B5EF4-FFF2-40B4-BE49-F238E27FC236}">
                <a16:creationId xmlns:a16="http://schemas.microsoft.com/office/drawing/2014/main" id="{AB4B951F-8E1B-4D22-91D2-4B57206C7286}"/>
              </a:ext>
            </a:extLst>
          </p:cNvPr>
          <p:cNvGraphicFramePr>
            <a:graphicFrameLocks/>
          </p:cNvGraphicFramePr>
          <p:nvPr/>
        </p:nvGraphicFramePr>
        <p:xfrm>
          <a:off x="301293" y="994415"/>
          <a:ext cx="11587873" cy="4537229"/>
        </p:xfrm>
        <a:graphic>
          <a:graphicData uri="http://schemas.openxmlformats.org/drawingml/2006/chart">
            <c:chart xmlns:c="http://schemas.openxmlformats.org/drawingml/2006/chart" xmlns:r="http://schemas.openxmlformats.org/officeDocument/2006/relationships" r:id="rId2"/>
          </a:graphicData>
        </a:graphic>
      </p:graphicFrame>
      <p:sp>
        <p:nvSpPr>
          <p:cNvPr id="4" name="Title 3">
            <a:extLst>
              <a:ext uri="{FF2B5EF4-FFF2-40B4-BE49-F238E27FC236}">
                <a16:creationId xmlns:a16="http://schemas.microsoft.com/office/drawing/2014/main" id="{C66A71EC-FEBF-4150-971E-2DA071E13096}"/>
              </a:ext>
            </a:extLst>
          </p:cNvPr>
          <p:cNvSpPr>
            <a:spLocks noGrp="1"/>
          </p:cNvSpPr>
          <p:nvPr>
            <p:ph type="title"/>
          </p:nvPr>
        </p:nvSpPr>
        <p:spPr>
          <a:xfrm>
            <a:off x="301294" y="316800"/>
            <a:ext cx="11587873" cy="345600"/>
          </a:xfrm>
        </p:spPr>
        <p:txBody>
          <a:bodyPr/>
          <a:lstStyle/>
          <a:p>
            <a:r>
              <a:rPr lang="en-US" dirty="0"/>
              <a:t>COMPETITIVE PAYBACK RATIO</a:t>
            </a:r>
          </a:p>
        </p:txBody>
      </p:sp>
      <p:pic>
        <p:nvPicPr>
          <p:cNvPr id="14" name="Picture 13">
            <a:extLst>
              <a:ext uri="{FF2B5EF4-FFF2-40B4-BE49-F238E27FC236}">
                <a16:creationId xmlns:a16="http://schemas.microsoft.com/office/drawing/2014/main" id="{892BADB6-337F-4480-9E0B-3053986D1454}"/>
              </a:ext>
            </a:extLst>
          </p:cNvPr>
          <p:cNvPicPr>
            <a:picLocks noChangeAspect="1"/>
          </p:cNvPicPr>
          <p:nvPr/>
        </p:nvPicPr>
        <p:blipFill>
          <a:blip r:embed="rId3"/>
          <a:srcRect/>
          <a:stretch>
            <a:fillRect/>
          </a:stretch>
        </p:blipFill>
        <p:spPr>
          <a:xfrm>
            <a:off x="970331" y="5543552"/>
            <a:ext cx="2642891" cy="396435"/>
          </a:xfrm>
          <a:prstGeom prst="rect">
            <a:avLst/>
          </a:prstGeom>
        </p:spPr>
      </p:pic>
      <p:sp>
        <p:nvSpPr>
          <p:cNvPr id="21" name="TextBox 20">
            <a:extLst>
              <a:ext uri="{FF2B5EF4-FFF2-40B4-BE49-F238E27FC236}">
                <a16:creationId xmlns:a16="http://schemas.microsoft.com/office/drawing/2014/main" id="{0FEADE10-2E20-4C97-B957-EC4B9695EBC0}"/>
              </a:ext>
            </a:extLst>
          </p:cNvPr>
          <p:cNvSpPr txBox="1"/>
          <p:nvPr/>
        </p:nvSpPr>
        <p:spPr>
          <a:xfrm>
            <a:off x="10491718" y="5621211"/>
            <a:ext cx="914400" cy="242374"/>
          </a:xfrm>
          <a:prstGeom prst="rect">
            <a:avLst/>
          </a:prstGeom>
          <a:noFill/>
        </p:spPr>
        <p:txBody>
          <a:bodyPr wrap="square" rtlCol="0">
            <a:spAutoFit/>
          </a:bodyPr>
          <a:lstStyle/>
          <a:p>
            <a:r>
              <a:rPr lang="en-CA" baseline="30000" dirty="0"/>
              <a:t>2</a:t>
            </a:r>
          </a:p>
        </p:txBody>
      </p:sp>
      <p:sp>
        <p:nvSpPr>
          <p:cNvPr id="13" name="TextBox 12">
            <a:extLst>
              <a:ext uri="{FF2B5EF4-FFF2-40B4-BE49-F238E27FC236}">
                <a16:creationId xmlns:a16="http://schemas.microsoft.com/office/drawing/2014/main" id="{3DD3AF94-C2AC-41FA-84D4-491CED6CD078}"/>
              </a:ext>
            </a:extLst>
          </p:cNvPr>
          <p:cNvSpPr txBox="1"/>
          <p:nvPr/>
        </p:nvSpPr>
        <p:spPr>
          <a:xfrm>
            <a:off x="3494880" y="5621211"/>
            <a:ext cx="914400" cy="242374"/>
          </a:xfrm>
          <a:prstGeom prst="rect">
            <a:avLst/>
          </a:prstGeom>
          <a:noFill/>
        </p:spPr>
        <p:txBody>
          <a:bodyPr wrap="square" rtlCol="0">
            <a:spAutoFit/>
          </a:bodyPr>
          <a:lstStyle/>
          <a:p>
            <a:r>
              <a:rPr lang="en-CA" baseline="30000" dirty="0"/>
              <a:t>1</a:t>
            </a:r>
          </a:p>
        </p:txBody>
      </p:sp>
      <p:sp>
        <p:nvSpPr>
          <p:cNvPr id="24" name="TextBox 23">
            <a:extLst>
              <a:ext uri="{FF2B5EF4-FFF2-40B4-BE49-F238E27FC236}">
                <a16:creationId xmlns:a16="http://schemas.microsoft.com/office/drawing/2014/main" id="{69C794BB-15EB-4AC7-9777-91D7CDD14FD5}"/>
              </a:ext>
            </a:extLst>
          </p:cNvPr>
          <p:cNvSpPr txBox="1"/>
          <p:nvPr/>
        </p:nvSpPr>
        <p:spPr>
          <a:xfrm>
            <a:off x="6724453" y="5621211"/>
            <a:ext cx="914400" cy="242374"/>
          </a:xfrm>
          <a:prstGeom prst="rect">
            <a:avLst/>
          </a:prstGeom>
          <a:noFill/>
        </p:spPr>
        <p:txBody>
          <a:bodyPr wrap="square" rtlCol="0">
            <a:spAutoFit/>
          </a:bodyPr>
          <a:lstStyle/>
          <a:p>
            <a:r>
              <a:rPr lang="en-CA" baseline="30000" dirty="0"/>
              <a:t>2</a:t>
            </a:r>
          </a:p>
        </p:txBody>
      </p:sp>
      <p:sp>
        <p:nvSpPr>
          <p:cNvPr id="8" name="Rectangle 7">
            <a:extLst>
              <a:ext uri="{FF2B5EF4-FFF2-40B4-BE49-F238E27FC236}">
                <a16:creationId xmlns:a16="http://schemas.microsoft.com/office/drawing/2014/main" id="{DDEE764B-0FF3-CDC2-7174-AE9D6C2F7820}"/>
              </a:ext>
            </a:extLst>
          </p:cNvPr>
          <p:cNvSpPr/>
          <p:nvPr/>
        </p:nvSpPr>
        <p:spPr>
          <a:xfrm>
            <a:off x="4554993" y="2064231"/>
            <a:ext cx="3587716" cy="1364769"/>
          </a:xfrm>
          <a:prstGeom prst="rect">
            <a:avLst/>
          </a:prstGeom>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F0"/>
                </a:solidFill>
                <a:latin typeface="+mj-lt"/>
                <a:cs typeface="Arial" panose="020B0604020202020204" pitchFamily="34" charset="0"/>
              </a:rPr>
              <a:t>190% lower</a:t>
            </a:r>
            <a:endParaRPr lang="en-CA" sz="2400" b="1" dirty="0">
              <a:solidFill>
                <a:srgbClr val="00B0F0"/>
              </a:solidFill>
              <a:latin typeface="+mj-lt"/>
              <a:cs typeface="Arial" panose="020B0604020202020204" pitchFamily="34" charset="0"/>
            </a:endParaRPr>
          </a:p>
        </p:txBody>
      </p:sp>
      <p:cxnSp>
        <p:nvCxnSpPr>
          <p:cNvPr id="9" name="Straight Arrow Connector 8">
            <a:extLst>
              <a:ext uri="{FF2B5EF4-FFF2-40B4-BE49-F238E27FC236}">
                <a16:creationId xmlns:a16="http://schemas.microsoft.com/office/drawing/2014/main" id="{78FD9C5A-8E6B-4096-42CA-66848F9B509D}"/>
              </a:ext>
            </a:extLst>
          </p:cNvPr>
          <p:cNvCxnSpPr>
            <a:cxnSpLocks/>
          </p:cNvCxnSpPr>
          <p:nvPr/>
        </p:nvCxnSpPr>
        <p:spPr>
          <a:xfrm>
            <a:off x="6123631" y="3346027"/>
            <a:ext cx="0" cy="975360"/>
          </a:xfrm>
          <a:prstGeom prst="straightConnector1">
            <a:avLst/>
          </a:prstGeom>
          <a:ln w="38100" cap="flat" algn="ctr">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FC37BCF4-9428-357A-9505-DB209D686559}"/>
              </a:ext>
            </a:extLst>
          </p:cNvPr>
          <p:cNvSpPr/>
          <p:nvPr/>
        </p:nvSpPr>
        <p:spPr>
          <a:xfrm>
            <a:off x="8012359" y="2064231"/>
            <a:ext cx="3587716" cy="1364769"/>
          </a:xfrm>
          <a:prstGeom prst="rect">
            <a:avLst/>
          </a:prstGeom>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F0"/>
                </a:solidFill>
                <a:latin typeface="+mj-lt"/>
                <a:cs typeface="Arial" panose="020B0604020202020204" pitchFamily="34" charset="0"/>
              </a:rPr>
              <a:t>340% lower</a:t>
            </a:r>
            <a:endParaRPr lang="en-CA" sz="2400" b="1" dirty="0">
              <a:solidFill>
                <a:srgbClr val="00B0F0"/>
              </a:solidFill>
              <a:latin typeface="+mj-lt"/>
              <a:cs typeface="Arial" panose="020B0604020202020204" pitchFamily="34" charset="0"/>
            </a:endParaRPr>
          </a:p>
        </p:txBody>
      </p:sp>
      <p:cxnSp>
        <p:nvCxnSpPr>
          <p:cNvPr id="27" name="Straight Arrow Connector 26">
            <a:extLst>
              <a:ext uri="{FF2B5EF4-FFF2-40B4-BE49-F238E27FC236}">
                <a16:creationId xmlns:a16="http://schemas.microsoft.com/office/drawing/2014/main" id="{959866CA-6A16-7CF6-5727-D334AF004205}"/>
              </a:ext>
            </a:extLst>
          </p:cNvPr>
          <p:cNvCxnSpPr>
            <a:cxnSpLocks/>
          </p:cNvCxnSpPr>
          <p:nvPr/>
        </p:nvCxnSpPr>
        <p:spPr>
          <a:xfrm>
            <a:off x="2500472" y="3601941"/>
            <a:ext cx="0" cy="965739"/>
          </a:xfrm>
          <a:prstGeom prst="straightConnector1">
            <a:avLst/>
          </a:prstGeom>
          <a:ln w="38100" cap="flat" algn="ctr">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8C433C4-0262-8DFF-9A5F-208AB4B12AA7}"/>
              </a:ext>
            </a:extLst>
          </p:cNvPr>
          <p:cNvSpPr/>
          <p:nvPr/>
        </p:nvSpPr>
        <p:spPr>
          <a:xfrm>
            <a:off x="821564" y="2064231"/>
            <a:ext cx="3587716" cy="1364769"/>
          </a:xfrm>
          <a:prstGeom prst="rect">
            <a:avLst/>
          </a:prstGeom>
          <a:no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B0F0"/>
                </a:solidFill>
                <a:latin typeface="+mj-lt"/>
                <a:cs typeface="Arial" panose="020B0604020202020204" pitchFamily="34" charset="0"/>
              </a:rPr>
              <a:t>Attractive</a:t>
            </a:r>
            <a:br>
              <a:rPr lang="en-US" sz="3600" b="1" dirty="0">
                <a:solidFill>
                  <a:srgbClr val="00B0F0"/>
                </a:solidFill>
                <a:latin typeface="+mj-lt"/>
                <a:cs typeface="Arial" panose="020B0604020202020204" pitchFamily="34" charset="0"/>
              </a:rPr>
            </a:br>
            <a:r>
              <a:rPr lang="en-US" sz="2400" b="1" dirty="0">
                <a:solidFill>
                  <a:srgbClr val="00B0F0"/>
                </a:solidFill>
                <a:latin typeface="+mj-lt"/>
                <a:cs typeface="Arial" panose="020B0604020202020204" pitchFamily="34" charset="0"/>
              </a:rPr>
              <a:t>payback ratio on acquired players</a:t>
            </a:r>
            <a:endParaRPr lang="en-CA" sz="2400" b="1" dirty="0">
              <a:solidFill>
                <a:srgbClr val="00B0F0"/>
              </a:solidFill>
              <a:latin typeface="+mj-lt"/>
              <a:cs typeface="Arial" panose="020B0604020202020204" pitchFamily="34" charset="0"/>
            </a:endParaRPr>
          </a:p>
        </p:txBody>
      </p:sp>
      <p:cxnSp>
        <p:nvCxnSpPr>
          <p:cNvPr id="5" name="Straight Arrow Connector 4">
            <a:extLst>
              <a:ext uri="{FF2B5EF4-FFF2-40B4-BE49-F238E27FC236}">
                <a16:creationId xmlns:a16="http://schemas.microsoft.com/office/drawing/2014/main" id="{6825D4A7-E171-84DB-55E2-05DD3B723202}"/>
              </a:ext>
            </a:extLst>
          </p:cNvPr>
          <p:cNvCxnSpPr>
            <a:cxnSpLocks/>
          </p:cNvCxnSpPr>
          <p:nvPr/>
        </p:nvCxnSpPr>
        <p:spPr>
          <a:xfrm>
            <a:off x="9823230" y="3426076"/>
            <a:ext cx="0" cy="631151"/>
          </a:xfrm>
          <a:prstGeom prst="straightConnector1">
            <a:avLst/>
          </a:prstGeom>
          <a:ln w="38100" cap="flat" algn="ctr">
            <a:solidFill>
              <a:srgbClr val="00B0F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1623251-87BD-4782-8542-DAB8AC39260A}"/>
              </a:ext>
            </a:extLst>
          </p:cNvPr>
          <p:cNvSpPr txBox="1"/>
          <p:nvPr/>
        </p:nvSpPr>
        <p:spPr>
          <a:xfrm>
            <a:off x="579253" y="6317381"/>
            <a:ext cx="3531571" cy="395749"/>
          </a:xfrm>
          <a:prstGeom prst="rect">
            <a:avLst/>
          </a:prstGeom>
          <a:noFill/>
        </p:spPr>
        <p:txBody>
          <a:bodyPr wrap="square" lIns="0" tIns="0" rIns="0" bIns="0" rtlCol="0" anchor="b">
            <a:spAutoFit/>
          </a:bodyPr>
          <a:lstStyle/>
          <a:p>
            <a:pPr>
              <a:spcBef>
                <a:spcPct val="0"/>
              </a:spcBef>
              <a:spcAft>
                <a:spcPct val="0"/>
              </a:spcAft>
            </a:pPr>
            <a:r>
              <a:rPr lang="en-US" sz="800" dirty="0">
                <a:latin typeface="Arial" panose="020B0604020202020204" pitchFamily="34" charset="0"/>
                <a:cs typeface="Arial" panose="020B0604020202020204" pitchFamily="34" charset="0"/>
              </a:rPr>
              <a:t>1. NSG Since Inception CAC per player/ monthly average GGR/player</a:t>
            </a:r>
          </a:p>
          <a:p>
            <a:pPr>
              <a:spcBef>
                <a:spcPct val="0"/>
              </a:spcBef>
              <a:spcAft>
                <a:spcPct val="0"/>
              </a:spcAft>
            </a:pPr>
            <a:endParaRPr lang="en-US" sz="800" dirty="0">
              <a:latin typeface="Arial" panose="020B0604020202020204" pitchFamily="34" charset="0"/>
              <a:cs typeface="Arial" panose="020B0604020202020204" pitchFamily="34" charset="0"/>
            </a:endParaRPr>
          </a:p>
          <a:p>
            <a:pPr>
              <a:spcBef>
                <a:spcPct val="0"/>
              </a:spcBef>
              <a:spcAft>
                <a:spcPct val="0"/>
              </a:spcAft>
            </a:pPr>
            <a:endParaRPr lang="en-US" sz="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E60BB94-AB7E-61AD-73EE-66553B83A590}"/>
              </a:ext>
            </a:extLst>
          </p:cNvPr>
          <p:cNvSpPr txBox="1"/>
          <p:nvPr/>
        </p:nvSpPr>
        <p:spPr>
          <a:xfrm>
            <a:off x="5308826" y="5603183"/>
            <a:ext cx="1872827" cy="381771"/>
          </a:xfrm>
          <a:prstGeom prst="rect">
            <a:avLst/>
          </a:prstGeom>
          <a:noFill/>
        </p:spPr>
        <p:txBody>
          <a:bodyPr wrap="square" rtlCol="0">
            <a:spAutoFit/>
          </a:bodyPr>
          <a:lstStyle/>
          <a:p>
            <a:r>
              <a:rPr lang="en-CA" sz="1800" b="1" dirty="0"/>
              <a:t>Competitor #1</a:t>
            </a:r>
          </a:p>
        </p:txBody>
      </p:sp>
      <p:sp>
        <p:nvSpPr>
          <p:cNvPr id="16" name="TextBox 15">
            <a:extLst>
              <a:ext uri="{FF2B5EF4-FFF2-40B4-BE49-F238E27FC236}">
                <a16:creationId xmlns:a16="http://schemas.microsoft.com/office/drawing/2014/main" id="{5DBAA043-2431-BEAB-B077-44E1770DC7C6}"/>
              </a:ext>
            </a:extLst>
          </p:cNvPr>
          <p:cNvSpPr txBox="1"/>
          <p:nvPr/>
        </p:nvSpPr>
        <p:spPr>
          <a:xfrm>
            <a:off x="579252" y="6515255"/>
            <a:ext cx="9775239" cy="395749"/>
          </a:xfrm>
          <a:prstGeom prst="rect">
            <a:avLst/>
          </a:prstGeom>
          <a:noFill/>
        </p:spPr>
        <p:txBody>
          <a:bodyPr wrap="square" lIns="0" tIns="0" rIns="0" bIns="0" rtlCol="0" anchor="b">
            <a:spAutoFit/>
          </a:bodyPr>
          <a:lstStyle/>
          <a:p>
            <a:pPr>
              <a:spcBef>
                <a:spcPct val="0"/>
              </a:spcBef>
              <a:spcAft>
                <a:spcPct val="0"/>
              </a:spcAft>
            </a:pPr>
            <a:r>
              <a:rPr lang="en-US" sz="800" dirty="0">
                <a:latin typeface="Arial" panose="020B0604020202020204" pitchFamily="34" charset="0"/>
                <a:cs typeface="Arial" panose="020B0604020202020204" pitchFamily="34" charset="0"/>
              </a:rPr>
              <a:t>2. Competitors both publicly listed companies with a market cap &gt;C$$250 million, payback ratio calculated internally based on trailing three quarters of publicly available information</a:t>
            </a:r>
          </a:p>
          <a:p>
            <a:pPr>
              <a:spcBef>
                <a:spcPct val="0"/>
              </a:spcBef>
              <a:spcAft>
                <a:spcPct val="0"/>
              </a:spcAft>
            </a:pPr>
            <a:endParaRPr lang="en-US" sz="800" dirty="0">
              <a:latin typeface="Arial" panose="020B0604020202020204" pitchFamily="34" charset="0"/>
              <a:cs typeface="Arial" panose="020B0604020202020204" pitchFamily="34" charset="0"/>
            </a:endParaRPr>
          </a:p>
          <a:p>
            <a:pPr>
              <a:spcBef>
                <a:spcPct val="0"/>
              </a:spcBef>
              <a:spcAft>
                <a:spcPct val="0"/>
              </a:spcAft>
            </a:pP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633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7F5C-4F05-4B17-96F1-0BA77011525D}"/>
              </a:ext>
            </a:extLst>
          </p:cNvPr>
          <p:cNvSpPr>
            <a:spLocks noGrp="1"/>
          </p:cNvSpPr>
          <p:nvPr>
            <p:ph type="title"/>
          </p:nvPr>
        </p:nvSpPr>
        <p:spPr/>
        <p:txBody>
          <a:bodyPr/>
          <a:lstStyle/>
          <a:p>
            <a:r>
              <a:rPr lang="en-US" dirty="0"/>
              <a:t>NORTHSTAR SPORTS INSIGHTS</a:t>
            </a:r>
            <a:endParaRPr lang="en-CA" dirty="0"/>
          </a:p>
        </p:txBody>
      </p:sp>
      <p:grpSp>
        <p:nvGrpSpPr>
          <p:cNvPr id="5" name="Group 4">
            <a:extLst>
              <a:ext uri="{FF2B5EF4-FFF2-40B4-BE49-F238E27FC236}">
                <a16:creationId xmlns:a16="http://schemas.microsoft.com/office/drawing/2014/main" id="{68F1774B-CB5A-9E4B-4173-26B3A00B4ABB}"/>
              </a:ext>
            </a:extLst>
          </p:cNvPr>
          <p:cNvGrpSpPr/>
          <p:nvPr/>
        </p:nvGrpSpPr>
        <p:grpSpPr>
          <a:xfrm>
            <a:off x="783558" y="1104837"/>
            <a:ext cx="2052000" cy="5324537"/>
            <a:chOff x="216989" y="1104837"/>
            <a:chExt cx="2052000" cy="5324537"/>
          </a:xfrm>
        </p:grpSpPr>
        <p:sp>
          <p:nvSpPr>
            <p:cNvPr id="20" name="Rectangle: Rounded Corners 19">
              <a:extLst>
                <a:ext uri="{FF2B5EF4-FFF2-40B4-BE49-F238E27FC236}">
                  <a16:creationId xmlns:a16="http://schemas.microsoft.com/office/drawing/2014/main" id="{D06E65B1-3B63-4641-99BB-381228ACB1D1}"/>
                </a:ext>
              </a:extLst>
            </p:cNvPr>
            <p:cNvSpPr/>
            <p:nvPr/>
          </p:nvSpPr>
          <p:spPr>
            <a:xfrm>
              <a:off x="216989" y="1104837"/>
              <a:ext cx="2052000" cy="5324537"/>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CA" sz="1000" b="0" i="0" u="none" strike="noStrike" kern="0" cap="none" spc="0" normalizeH="0" baseline="0" noProof="0" dirty="0">
                <a:ln>
                  <a:noFill/>
                </a:ln>
                <a:solidFill>
                  <a:srgbClr val="FFFFFF"/>
                </a:solidFill>
                <a:effectLst/>
                <a:uLnTx/>
                <a:uFillTx/>
                <a:latin typeface="Canaccord Effra Light"/>
                <a:ea typeface="+mn-ea"/>
                <a:cs typeface="+mn-cs"/>
              </a:endParaRPr>
            </a:p>
          </p:txBody>
        </p:sp>
        <p:sp>
          <p:nvSpPr>
            <p:cNvPr id="28" name="TextBox 27">
              <a:extLst>
                <a:ext uri="{FF2B5EF4-FFF2-40B4-BE49-F238E27FC236}">
                  <a16:creationId xmlns:a16="http://schemas.microsoft.com/office/drawing/2014/main" id="{4A927168-0699-45F3-B548-6C706C05D0B0}"/>
                </a:ext>
              </a:extLst>
            </p:cNvPr>
            <p:cNvSpPr txBox="1"/>
            <p:nvPr/>
          </p:nvSpPr>
          <p:spPr>
            <a:xfrm>
              <a:off x="312389" y="2702883"/>
              <a:ext cx="1838738" cy="492443"/>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300" b="1" i="0" u="none" strike="noStrike" kern="1200" cap="none" spc="0" normalizeH="0" baseline="0" noProof="0" dirty="0">
                  <a:ln>
                    <a:noFill/>
                  </a:ln>
                  <a:solidFill>
                    <a:srgbClr val="00B0F0"/>
                  </a:solidFill>
                  <a:effectLst/>
                  <a:uLnTx/>
                  <a:uFillTx/>
                  <a:latin typeface="Calibri"/>
                  <a:ea typeface="+mn-ea"/>
                  <a:cs typeface="+mn-cs"/>
                </a:rPr>
                <a:t>Mike Cormack</a:t>
              </a:r>
            </a:p>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300" b="1" i="0" u="none" strike="noStrike" kern="1200" cap="none" spc="0" normalizeH="0" baseline="0" noProof="0" dirty="0">
                  <a:ln>
                    <a:noFill/>
                  </a:ln>
                  <a:solidFill>
                    <a:srgbClr val="00B0F0"/>
                  </a:solidFill>
                  <a:effectLst/>
                  <a:uLnTx/>
                  <a:uFillTx/>
                  <a:latin typeface="Calibri"/>
                  <a:ea typeface="+mn-ea"/>
                  <a:cs typeface="+mn-cs"/>
                </a:rPr>
                <a:t>Head of Content</a:t>
              </a:r>
            </a:p>
          </p:txBody>
        </p:sp>
        <p:sp>
          <p:nvSpPr>
            <p:cNvPr id="29" name="TextBox 28">
              <a:extLst>
                <a:ext uri="{FF2B5EF4-FFF2-40B4-BE49-F238E27FC236}">
                  <a16:creationId xmlns:a16="http://schemas.microsoft.com/office/drawing/2014/main" id="{E8E2451B-7954-47F5-B69E-7F171582EEA2}"/>
                </a:ext>
              </a:extLst>
            </p:cNvPr>
            <p:cNvSpPr txBox="1"/>
            <p:nvPr/>
          </p:nvSpPr>
          <p:spPr>
            <a:xfrm>
              <a:off x="252989" y="3147238"/>
              <a:ext cx="1980000" cy="2246769"/>
            </a:xfrm>
            <a:prstGeom prst="rect">
              <a:avLst/>
            </a:prstGeom>
            <a:noFill/>
          </p:spPr>
          <p:txBody>
            <a:bodyPr wrap="square" lIns="72000" rIns="91440">
              <a:spAutoFit/>
            </a:bodyPr>
            <a:lstStyle/>
            <a:p>
              <a:pPr marL="171450" marR="0" lvl="0" indent="-1714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Mike has two decades of experience in Canadian sports media, holding a variety of editorial leadership roles</a:t>
              </a:r>
            </a:p>
            <a:p>
              <a:pPr marL="171450" marR="0" lvl="0" indent="-1714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His strengths are developing and leading successful multiplatform content teams and strategies</a:t>
              </a:r>
            </a:p>
            <a:p>
              <a:pPr marL="171450" marR="0" lvl="0" indent="-1714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 was previously Managing Editor of The Athletic, Toronto and Managing Editor of sportsnet.ca</a:t>
              </a:r>
            </a:p>
          </p:txBody>
        </p:sp>
        <p:pic>
          <p:nvPicPr>
            <p:cNvPr id="7" name="Picture 6" descr="A person wearing glasses&#10;&#10;Description automatically generated with medium confidence">
              <a:extLst>
                <a:ext uri="{FF2B5EF4-FFF2-40B4-BE49-F238E27FC236}">
                  <a16:creationId xmlns:a16="http://schemas.microsoft.com/office/drawing/2014/main" id="{2F92D7F5-94A4-0D4E-B075-2EAA57A2E302}"/>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605973" y="1279133"/>
              <a:ext cx="1381467" cy="1381467"/>
            </a:xfrm>
            <a:prstGeom prst="rect">
              <a:avLst/>
            </a:prstGeom>
          </p:spPr>
        </p:pic>
        <p:pic>
          <p:nvPicPr>
            <p:cNvPr id="26" name="Picture 25" descr="Logo&#10;&#10;Description automatically generated">
              <a:extLst>
                <a:ext uri="{FF2B5EF4-FFF2-40B4-BE49-F238E27FC236}">
                  <a16:creationId xmlns:a16="http://schemas.microsoft.com/office/drawing/2014/main" id="{B8259D83-912B-D848-82D2-258F61219575}"/>
                </a:ext>
              </a:extLst>
            </p:cNvPr>
            <p:cNvPicPr>
              <a:picLocks noChangeAspect="1"/>
            </p:cNvPicPr>
            <p:nvPr/>
          </p:nvPicPr>
          <p:blipFill>
            <a:blip r:embed="rId4"/>
            <a:stretch>
              <a:fillRect/>
            </a:stretch>
          </p:blipFill>
          <p:spPr>
            <a:xfrm>
              <a:off x="1328219" y="5512627"/>
              <a:ext cx="711200" cy="711200"/>
            </a:xfrm>
            <a:prstGeom prst="rect">
              <a:avLst/>
            </a:prstGeom>
          </p:spPr>
        </p:pic>
        <p:pic>
          <p:nvPicPr>
            <p:cNvPr id="36" name="Picture 35" descr="Logo&#10;&#10;Description automatically generated">
              <a:extLst>
                <a:ext uri="{FF2B5EF4-FFF2-40B4-BE49-F238E27FC236}">
                  <a16:creationId xmlns:a16="http://schemas.microsoft.com/office/drawing/2014/main" id="{E43EF59D-B420-1045-931A-82165DEDEE2A}"/>
                </a:ext>
              </a:extLst>
            </p:cNvPr>
            <p:cNvPicPr>
              <a:picLocks noChangeAspect="1"/>
            </p:cNvPicPr>
            <p:nvPr/>
          </p:nvPicPr>
          <p:blipFill>
            <a:blip r:embed="rId5"/>
            <a:stretch>
              <a:fillRect/>
            </a:stretch>
          </p:blipFill>
          <p:spPr>
            <a:xfrm>
              <a:off x="387449" y="5514805"/>
              <a:ext cx="711201" cy="711201"/>
            </a:xfrm>
            <a:prstGeom prst="rect">
              <a:avLst/>
            </a:prstGeom>
          </p:spPr>
        </p:pic>
      </p:grpSp>
      <p:grpSp>
        <p:nvGrpSpPr>
          <p:cNvPr id="8" name="Group 7">
            <a:extLst>
              <a:ext uri="{FF2B5EF4-FFF2-40B4-BE49-F238E27FC236}">
                <a16:creationId xmlns:a16="http://schemas.microsoft.com/office/drawing/2014/main" id="{3E88AC34-EE5D-C451-4FAF-FD40D698BDCA}"/>
              </a:ext>
            </a:extLst>
          </p:cNvPr>
          <p:cNvGrpSpPr/>
          <p:nvPr/>
        </p:nvGrpSpPr>
        <p:grpSpPr>
          <a:xfrm>
            <a:off x="3619116" y="1104837"/>
            <a:ext cx="2052000" cy="5324537"/>
            <a:chOff x="2626095" y="1104837"/>
            <a:chExt cx="2052000" cy="5324537"/>
          </a:xfrm>
        </p:grpSpPr>
        <p:sp>
          <p:nvSpPr>
            <p:cNvPr id="23" name="Rectangle: Rounded Corners 22">
              <a:extLst>
                <a:ext uri="{FF2B5EF4-FFF2-40B4-BE49-F238E27FC236}">
                  <a16:creationId xmlns:a16="http://schemas.microsoft.com/office/drawing/2014/main" id="{4986DF20-1F36-4A5E-AF2D-DA406DB6A125}"/>
                </a:ext>
              </a:extLst>
            </p:cNvPr>
            <p:cNvSpPr/>
            <p:nvPr/>
          </p:nvSpPr>
          <p:spPr>
            <a:xfrm>
              <a:off x="2626095" y="1104837"/>
              <a:ext cx="2052000" cy="5324537"/>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CA" sz="1000" b="0" i="0" u="none" strike="noStrike" kern="0" cap="none" spc="0" normalizeH="0" baseline="0" noProof="0" dirty="0">
                <a:ln>
                  <a:noFill/>
                </a:ln>
                <a:solidFill>
                  <a:srgbClr val="FFFFFF"/>
                </a:solidFill>
                <a:effectLst/>
                <a:uLnTx/>
                <a:uFillTx/>
                <a:latin typeface="Canaccord Effra Light"/>
                <a:ea typeface="+mn-ea"/>
                <a:cs typeface="+mn-cs"/>
              </a:endParaRPr>
            </a:p>
          </p:txBody>
        </p:sp>
        <p:sp>
          <p:nvSpPr>
            <p:cNvPr id="30" name="TextBox 29">
              <a:extLst>
                <a:ext uri="{FF2B5EF4-FFF2-40B4-BE49-F238E27FC236}">
                  <a16:creationId xmlns:a16="http://schemas.microsoft.com/office/drawing/2014/main" id="{6DDA76ED-ED00-4676-865A-9E45A5636060}"/>
                </a:ext>
              </a:extLst>
            </p:cNvPr>
            <p:cNvSpPr txBox="1"/>
            <p:nvPr/>
          </p:nvSpPr>
          <p:spPr>
            <a:xfrm>
              <a:off x="2666019" y="3147238"/>
              <a:ext cx="1980000" cy="2400657"/>
            </a:xfrm>
            <a:prstGeom prst="rect">
              <a:avLst/>
            </a:prstGeom>
            <a:noFill/>
          </p:spPr>
          <p:txBody>
            <a:bodyPr wrap="square" lIns="72000" rIns="91440">
              <a:spAutoFit/>
            </a:bodyPr>
            <a:lstStyle/>
            <a:p>
              <a:pPr marL="171450" marR="0" lvl="0" indent="-1714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Chris has a wealth of experience creating content for the sports media environment</a:t>
              </a:r>
            </a:p>
            <a:p>
              <a:pPr marL="171450" marR="0" lvl="0" indent="-1714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Most recently Chris provided leadership to a team of publishing editors at Sportsbook Review</a:t>
              </a:r>
            </a:p>
            <a:p>
              <a:pPr marL="171450" marR="0" lvl="0" indent="-1714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 to that he was a Publishing Editor at Covers and Sports Editor with Vice Canada where he executed and launched their creative vision</a:t>
              </a:r>
            </a:p>
          </p:txBody>
        </p:sp>
        <p:sp>
          <p:nvSpPr>
            <p:cNvPr id="33" name="TextBox 32">
              <a:extLst>
                <a:ext uri="{FF2B5EF4-FFF2-40B4-BE49-F238E27FC236}">
                  <a16:creationId xmlns:a16="http://schemas.microsoft.com/office/drawing/2014/main" id="{AB5B667E-975C-4D75-90C6-64A986B5B5EE}"/>
                </a:ext>
              </a:extLst>
            </p:cNvPr>
            <p:cNvSpPr txBox="1"/>
            <p:nvPr/>
          </p:nvSpPr>
          <p:spPr>
            <a:xfrm>
              <a:off x="2954317" y="2709127"/>
              <a:ext cx="1381470" cy="492443"/>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300" b="1" i="0" u="none" strike="noStrike" kern="1200" cap="none" spc="0" normalizeH="0" baseline="0" noProof="0" dirty="0">
                  <a:ln>
                    <a:noFill/>
                  </a:ln>
                  <a:solidFill>
                    <a:srgbClr val="00B0F0"/>
                  </a:solidFill>
                  <a:effectLst/>
                  <a:uLnTx/>
                  <a:uFillTx/>
                  <a:latin typeface="Calibri"/>
                  <a:ea typeface="+mn-ea"/>
                  <a:cs typeface="+mn-cs"/>
                </a:rPr>
                <a:t>Chris Toman</a:t>
              </a:r>
            </a:p>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300" b="1" i="0" u="none" strike="noStrike" kern="1200" cap="none" spc="0" normalizeH="0" baseline="0" noProof="0" dirty="0">
                  <a:ln>
                    <a:noFill/>
                  </a:ln>
                  <a:solidFill>
                    <a:srgbClr val="00B0F0"/>
                  </a:solidFill>
                  <a:effectLst/>
                  <a:uLnTx/>
                  <a:uFillTx/>
                  <a:latin typeface="Calibri"/>
                  <a:ea typeface="+mn-ea"/>
                  <a:cs typeface="+mn-cs"/>
                </a:rPr>
                <a:t>Managing Editor</a:t>
              </a:r>
            </a:p>
          </p:txBody>
        </p:sp>
        <p:pic>
          <p:nvPicPr>
            <p:cNvPr id="9" name="Picture 8" descr="A person smiling for the camera&#10;&#10;Description automatically generated with medium confidence">
              <a:extLst>
                <a:ext uri="{FF2B5EF4-FFF2-40B4-BE49-F238E27FC236}">
                  <a16:creationId xmlns:a16="http://schemas.microsoft.com/office/drawing/2014/main" id="{9C062606-2AD0-FE41-8C24-6CF5754905B9}"/>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2961359" y="1279132"/>
              <a:ext cx="1381469" cy="1381469"/>
            </a:xfrm>
            <a:prstGeom prst="rect">
              <a:avLst/>
            </a:prstGeom>
          </p:spPr>
        </p:pic>
        <p:pic>
          <p:nvPicPr>
            <p:cNvPr id="42" name="Picture 41" descr="Logo&#10;&#10;Description automatically generated">
              <a:extLst>
                <a:ext uri="{FF2B5EF4-FFF2-40B4-BE49-F238E27FC236}">
                  <a16:creationId xmlns:a16="http://schemas.microsoft.com/office/drawing/2014/main" id="{37410CAB-F1D5-3549-B344-8D50C2A5B346}"/>
                </a:ext>
              </a:extLst>
            </p:cNvPr>
            <p:cNvPicPr>
              <a:picLocks noChangeAspect="1"/>
            </p:cNvPicPr>
            <p:nvPr/>
          </p:nvPicPr>
          <p:blipFill>
            <a:blip r:embed="rId8"/>
            <a:stretch>
              <a:fillRect/>
            </a:stretch>
          </p:blipFill>
          <p:spPr>
            <a:xfrm>
              <a:off x="2745224" y="5458713"/>
              <a:ext cx="926112" cy="926112"/>
            </a:xfrm>
            <a:prstGeom prst="rect">
              <a:avLst/>
            </a:prstGeom>
          </p:spPr>
        </p:pic>
        <p:pic>
          <p:nvPicPr>
            <p:cNvPr id="47" name="Picture 46" descr="Logo, company name&#10;&#10;Description automatically generated">
              <a:extLst>
                <a:ext uri="{FF2B5EF4-FFF2-40B4-BE49-F238E27FC236}">
                  <a16:creationId xmlns:a16="http://schemas.microsoft.com/office/drawing/2014/main" id="{76067992-F836-FB46-BA15-6BD88B909C2D}"/>
                </a:ext>
              </a:extLst>
            </p:cNvPr>
            <p:cNvPicPr>
              <a:picLocks noChangeAspect="1"/>
            </p:cNvPicPr>
            <p:nvPr/>
          </p:nvPicPr>
          <p:blipFill>
            <a:blip r:embed="rId9"/>
            <a:stretch>
              <a:fillRect/>
            </a:stretch>
          </p:blipFill>
          <p:spPr>
            <a:xfrm>
              <a:off x="3757772" y="5578868"/>
              <a:ext cx="631156" cy="631156"/>
            </a:xfrm>
            <a:prstGeom prst="rect">
              <a:avLst/>
            </a:prstGeom>
          </p:spPr>
        </p:pic>
      </p:grpSp>
      <p:grpSp>
        <p:nvGrpSpPr>
          <p:cNvPr id="11" name="Group 10">
            <a:extLst>
              <a:ext uri="{FF2B5EF4-FFF2-40B4-BE49-F238E27FC236}">
                <a16:creationId xmlns:a16="http://schemas.microsoft.com/office/drawing/2014/main" id="{72DE2989-C2C2-5DE5-765B-0F412D0D3A66}"/>
              </a:ext>
            </a:extLst>
          </p:cNvPr>
          <p:cNvGrpSpPr/>
          <p:nvPr/>
        </p:nvGrpSpPr>
        <p:grpSpPr>
          <a:xfrm>
            <a:off x="6454674" y="1104837"/>
            <a:ext cx="2052000" cy="5324537"/>
            <a:chOff x="9853412" y="1104837"/>
            <a:chExt cx="2052000" cy="5324537"/>
          </a:xfrm>
        </p:grpSpPr>
        <p:sp>
          <p:nvSpPr>
            <p:cNvPr id="37" name="Rectangle: Rounded Corners 36">
              <a:extLst>
                <a:ext uri="{FF2B5EF4-FFF2-40B4-BE49-F238E27FC236}">
                  <a16:creationId xmlns:a16="http://schemas.microsoft.com/office/drawing/2014/main" id="{62F8F441-479A-482E-AF41-2765D4C6CBAF}"/>
                </a:ext>
              </a:extLst>
            </p:cNvPr>
            <p:cNvSpPr/>
            <p:nvPr/>
          </p:nvSpPr>
          <p:spPr>
            <a:xfrm>
              <a:off x="9853412" y="1104837"/>
              <a:ext cx="2052000" cy="5324537"/>
            </a:xfrm>
            <a:prstGeom prst="roundRect">
              <a:avLst>
                <a:gd name="adj" fmla="val 7791"/>
              </a:avLst>
            </a:prstGeom>
            <a:noFill/>
            <a:ln w="38100" cap="flat" cmpd="sng" algn="ctr">
              <a:solidFill>
                <a:srgbClr val="0B182F"/>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1B39289D-1941-4DE6-A33D-7B4110795920}"/>
                </a:ext>
              </a:extLst>
            </p:cNvPr>
            <p:cNvSpPr txBox="1"/>
            <p:nvPr/>
          </p:nvSpPr>
          <p:spPr>
            <a:xfrm>
              <a:off x="9889412" y="3904441"/>
              <a:ext cx="1980000" cy="861774"/>
            </a:xfrm>
            <a:prstGeom prst="rect">
              <a:avLst/>
            </a:prstGeom>
            <a:noFill/>
          </p:spPr>
          <p:txBody>
            <a:bodyPr wrap="square" lIns="72000" rIns="91440">
              <a:spAutoFit/>
            </a:bodyPr>
            <a:lstStyle/>
            <a:p>
              <a:pPr marL="171450" marR="0" lvl="0" indent="-171450" algn="l" defTabSz="914400"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talented and diverse group of sports journalists with experience producing premium betting content across a variety of sports</a:t>
              </a:r>
            </a:p>
          </p:txBody>
        </p:sp>
        <p:sp>
          <p:nvSpPr>
            <p:cNvPr id="39" name="TextBox 38">
              <a:extLst>
                <a:ext uri="{FF2B5EF4-FFF2-40B4-BE49-F238E27FC236}">
                  <a16:creationId xmlns:a16="http://schemas.microsoft.com/office/drawing/2014/main" id="{05F09CC4-3DBC-4FF8-8048-014095439465}"/>
                </a:ext>
              </a:extLst>
            </p:cNvPr>
            <p:cNvSpPr txBox="1"/>
            <p:nvPr/>
          </p:nvSpPr>
          <p:spPr>
            <a:xfrm>
              <a:off x="9889412" y="2711883"/>
              <a:ext cx="1980000" cy="1692771"/>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300" b="1" i="0" u="none" strike="noStrike" kern="1200" cap="none" spc="0" normalizeH="0" baseline="0" noProof="0" dirty="0">
                  <a:ln>
                    <a:noFill/>
                  </a:ln>
                  <a:solidFill>
                    <a:srgbClr val="00B0F0"/>
                  </a:solidFill>
                  <a:effectLst/>
                  <a:uLnTx/>
                  <a:uFillTx/>
                  <a:latin typeface="Calibri"/>
                  <a:ea typeface="+mn-ea"/>
                  <a:cs typeface="+mn-cs"/>
                </a:rPr>
                <a:t>Staff Writers:</a:t>
              </a:r>
            </a:p>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Jordan Horrobin</a:t>
              </a:r>
            </a:p>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Stephen Psihiogos</a:t>
              </a:r>
            </a:p>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Avery Perri</a:t>
              </a:r>
            </a:p>
            <a:p>
              <a:pPr marL="285750" marR="0" lvl="0" indent="-285750" algn="ctr"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endParaRPr kumimoji="0" lang="en-US" sz="1300" b="1" i="0" u="none" strike="noStrike" kern="1200" cap="none" spc="0" normalizeH="0" baseline="0" noProof="0" dirty="0">
                <a:ln>
                  <a:noFill/>
                </a:ln>
                <a:solidFill>
                  <a:srgbClr val="00B0F0"/>
                </a:solidFill>
                <a:effectLst/>
                <a:uLnTx/>
                <a:uFillTx/>
                <a:latin typeface="Calibri"/>
                <a:ea typeface="+mn-ea"/>
                <a:cs typeface="+mn-cs"/>
              </a:endParaRPr>
            </a:p>
            <a:p>
              <a:pPr marL="285750" marR="0" lvl="0" indent="-285750" algn="ctr"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endParaRPr kumimoji="0" lang="en-US" sz="1300" b="1" i="0" u="none" strike="noStrike" kern="1200" cap="none" spc="0" normalizeH="0" baseline="0" noProof="0" dirty="0">
                <a:ln>
                  <a:noFill/>
                </a:ln>
                <a:solidFill>
                  <a:srgbClr val="00B0F0"/>
                </a:solidFill>
                <a:effectLst/>
                <a:uLnTx/>
                <a:uFillTx/>
                <a:latin typeface="Calibri"/>
                <a:ea typeface="+mn-ea"/>
                <a:cs typeface="+mn-cs"/>
              </a:endParaRPr>
            </a:p>
            <a:p>
              <a:pPr marL="285750" marR="0" lvl="0" indent="-285750" algn="ctr"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endParaRPr kumimoji="0" lang="en-US" sz="1300" b="1" i="0" u="none" strike="noStrike" kern="1200" cap="none" spc="0" normalizeH="0" baseline="0" noProof="0" dirty="0">
                <a:ln>
                  <a:noFill/>
                </a:ln>
                <a:solidFill>
                  <a:srgbClr val="00B0F0"/>
                </a:solidFill>
                <a:effectLst/>
                <a:uLnTx/>
                <a:uFillTx/>
                <a:latin typeface="Calibri"/>
                <a:ea typeface="+mn-ea"/>
                <a:cs typeface="+mn-cs"/>
              </a:endParaRPr>
            </a:p>
            <a:p>
              <a:pPr marL="285750" marR="0" lvl="0" indent="-285750" algn="ctr"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endParaRPr kumimoji="0" lang="en-US" sz="1300" b="1" i="0" u="none" strike="noStrike" kern="1200" cap="none" spc="0" normalizeH="0" baseline="0" noProof="0" dirty="0">
                <a:ln>
                  <a:noFill/>
                </a:ln>
                <a:solidFill>
                  <a:srgbClr val="00B0F0"/>
                </a:solidFill>
                <a:effectLst/>
                <a:uLnTx/>
                <a:uFillTx/>
                <a:latin typeface="Calibri"/>
                <a:ea typeface="+mn-ea"/>
                <a:cs typeface="+mn-cs"/>
              </a:endParaRPr>
            </a:p>
          </p:txBody>
        </p:sp>
        <p:pic>
          <p:nvPicPr>
            <p:cNvPr id="17" name="Picture 16">
              <a:extLst>
                <a:ext uri="{FF2B5EF4-FFF2-40B4-BE49-F238E27FC236}">
                  <a16:creationId xmlns:a16="http://schemas.microsoft.com/office/drawing/2014/main" id="{985CCDF1-3953-894D-8624-71CBCF8EDCEB}"/>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rcRect/>
            <a:stretch/>
          </p:blipFill>
          <p:spPr>
            <a:xfrm>
              <a:off x="10209415" y="1289176"/>
              <a:ext cx="1376612" cy="1376612"/>
            </a:xfrm>
            <a:prstGeom prst="rect">
              <a:avLst/>
            </a:prstGeom>
          </p:spPr>
        </p:pic>
        <p:pic>
          <p:nvPicPr>
            <p:cNvPr id="55" name="Picture 54" descr="Logo, company name&#10;&#10;Description automatically generated">
              <a:extLst>
                <a:ext uri="{FF2B5EF4-FFF2-40B4-BE49-F238E27FC236}">
                  <a16:creationId xmlns:a16="http://schemas.microsoft.com/office/drawing/2014/main" id="{32423001-19BD-4E4B-B813-8DC7DDF91A01}"/>
                </a:ext>
              </a:extLst>
            </p:cNvPr>
            <p:cNvPicPr>
              <a:picLocks noChangeAspect="1"/>
            </p:cNvPicPr>
            <p:nvPr/>
          </p:nvPicPr>
          <p:blipFill>
            <a:blip r:embed="rId12"/>
            <a:stretch>
              <a:fillRect/>
            </a:stretch>
          </p:blipFill>
          <p:spPr>
            <a:xfrm>
              <a:off x="10006976" y="4724370"/>
              <a:ext cx="723720" cy="723720"/>
            </a:xfrm>
            <a:prstGeom prst="rect">
              <a:avLst/>
            </a:prstGeom>
          </p:spPr>
        </p:pic>
        <p:pic>
          <p:nvPicPr>
            <p:cNvPr id="57" name="Picture 56" descr="A picture containing text, clipart&#10;&#10;Description automatically generated">
              <a:extLst>
                <a:ext uri="{FF2B5EF4-FFF2-40B4-BE49-F238E27FC236}">
                  <a16:creationId xmlns:a16="http://schemas.microsoft.com/office/drawing/2014/main" id="{065E13B3-516A-1E4E-90AC-28EE5A5197AE}"/>
                </a:ext>
              </a:extLst>
            </p:cNvPr>
            <p:cNvPicPr>
              <a:picLocks noChangeAspect="1"/>
            </p:cNvPicPr>
            <p:nvPr/>
          </p:nvPicPr>
          <p:blipFill>
            <a:blip r:embed="rId13"/>
            <a:stretch>
              <a:fillRect/>
            </a:stretch>
          </p:blipFill>
          <p:spPr>
            <a:xfrm>
              <a:off x="10920238" y="4899354"/>
              <a:ext cx="795632" cy="429222"/>
            </a:xfrm>
            <a:prstGeom prst="rect">
              <a:avLst/>
            </a:prstGeom>
          </p:spPr>
        </p:pic>
        <p:pic>
          <p:nvPicPr>
            <p:cNvPr id="60" name="Picture 59" descr="Icon&#10;&#10;Description automatically generated">
              <a:extLst>
                <a:ext uri="{FF2B5EF4-FFF2-40B4-BE49-F238E27FC236}">
                  <a16:creationId xmlns:a16="http://schemas.microsoft.com/office/drawing/2014/main" id="{41694215-C4A2-9F4B-8E4B-65FB1F3BAD73}"/>
                </a:ext>
              </a:extLst>
            </p:cNvPr>
            <p:cNvPicPr>
              <a:picLocks noChangeAspect="1"/>
            </p:cNvPicPr>
            <p:nvPr/>
          </p:nvPicPr>
          <p:blipFill>
            <a:blip r:embed="rId14"/>
            <a:stretch>
              <a:fillRect/>
            </a:stretch>
          </p:blipFill>
          <p:spPr>
            <a:xfrm>
              <a:off x="10029016" y="5436078"/>
              <a:ext cx="723720" cy="723720"/>
            </a:xfrm>
            <a:prstGeom prst="rect">
              <a:avLst/>
            </a:prstGeom>
          </p:spPr>
        </p:pic>
        <p:pic>
          <p:nvPicPr>
            <p:cNvPr id="69" name="Picture 68" descr="Logo&#10;&#10;Description automatically generated">
              <a:extLst>
                <a:ext uri="{FF2B5EF4-FFF2-40B4-BE49-F238E27FC236}">
                  <a16:creationId xmlns:a16="http://schemas.microsoft.com/office/drawing/2014/main" id="{B8AA91AE-B053-7F41-A23B-A54BB59BA73A}"/>
                </a:ext>
              </a:extLst>
            </p:cNvPr>
            <p:cNvPicPr>
              <a:picLocks noChangeAspect="1"/>
            </p:cNvPicPr>
            <p:nvPr/>
          </p:nvPicPr>
          <p:blipFill>
            <a:blip r:embed="rId15"/>
            <a:stretch>
              <a:fillRect/>
            </a:stretch>
          </p:blipFill>
          <p:spPr>
            <a:xfrm>
              <a:off x="10879412" y="5486304"/>
              <a:ext cx="723720" cy="723720"/>
            </a:xfrm>
            <a:prstGeom prst="rect">
              <a:avLst/>
            </a:prstGeom>
          </p:spPr>
        </p:pic>
      </p:grpSp>
      <p:grpSp>
        <p:nvGrpSpPr>
          <p:cNvPr id="19" name="Group 18">
            <a:extLst>
              <a:ext uri="{FF2B5EF4-FFF2-40B4-BE49-F238E27FC236}">
                <a16:creationId xmlns:a16="http://schemas.microsoft.com/office/drawing/2014/main" id="{1A229721-F5F3-5A47-494A-76957FEEF66B}"/>
              </a:ext>
            </a:extLst>
          </p:cNvPr>
          <p:cNvGrpSpPr/>
          <p:nvPr/>
        </p:nvGrpSpPr>
        <p:grpSpPr>
          <a:xfrm>
            <a:off x="9290232" y="821889"/>
            <a:ext cx="2222214" cy="5668772"/>
            <a:chOff x="9686340" y="873125"/>
            <a:chExt cx="2222214" cy="5617536"/>
          </a:xfrm>
        </p:grpSpPr>
        <p:grpSp>
          <p:nvGrpSpPr>
            <p:cNvPr id="4" name="Group 3">
              <a:extLst>
                <a:ext uri="{FF2B5EF4-FFF2-40B4-BE49-F238E27FC236}">
                  <a16:creationId xmlns:a16="http://schemas.microsoft.com/office/drawing/2014/main" id="{3E8FAEE1-56DD-413F-88D7-6F920712DA7D}"/>
                </a:ext>
              </a:extLst>
            </p:cNvPr>
            <p:cNvGrpSpPr/>
            <p:nvPr/>
          </p:nvGrpSpPr>
          <p:grpSpPr>
            <a:xfrm>
              <a:off x="9752551" y="1166124"/>
              <a:ext cx="2052000" cy="5324537"/>
              <a:chOff x="9853412" y="1104837"/>
              <a:chExt cx="2052000" cy="5324537"/>
            </a:xfrm>
            <a:solidFill>
              <a:srgbClr val="C3D8EA"/>
            </a:solidFill>
          </p:grpSpPr>
          <p:sp>
            <p:nvSpPr>
              <p:cNvPr id="12" name="Rectangle: Rounded Corners 11">
                <a:extLst>
                  <a:ext uri="{FF2B5EF4-FFF2-40B4-BE49-F238E27FC236}">
                    <a16:creationId xmlns:a16="http://schemas.microsoft.com/office/drawing/2014/main" id="{4EECF72C-555C-0753-4137-8FA5DB0B6616}"/>
                  </a:ext>
                </a:extLst>
              </p:cNvPr>
              <p:cNvSpPr/>
              <p:nvPr/>
            </p:nvSpPr>
            <p:spPr>
              <a:xfrm>
                <a:off x="9853412" y="1104837"/>
                <a:ext cx="2052000" cy="5324537"/>
              </a:xfrm>
              <a:prstGeom prst="roundRect">
                <a:avLst>
                  <a:gd name="adj" fmla="val 7791"/>
                </a:avLst>
              </a:prstGeom>
              <a:grpFill/>
              <a:ln w="38100" cap="flat" cmpd="sng" algn="ctr">
                <a:solidFill>
                  <a:srgbClr val="0B182F"/>
                </a:solidFill>
                <a:prstDash val="solid"/>
              </a:ln>
              <a:effectLst/>
            </p:spPr>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1A6D9F56-3562-5F82-30B8-1FB5EE1F4F9A}"/>
                  </a:ext>
                </a:extLst>
              </p:cNvPr>
              <p:cNvSpPr txBox="1"/>
              <p:nvPr/>
            </p:nvSpPr>
            <p:spPr>
              <a:xfrm>
                <a:off x="9889412" y="2711883"/>
                <a:ext cx="1980000" cy="292388"/>
              </a:xfrm>
              <a:prstGeom prst="rect">
                <a:avLst/>
              </a:prstGeom>
              <a:grpFill/>
            </p:spPr>
            <p:txBody>
              <a:bodyPr wrap="square">
                <a:spAutoFit/>
              </a:bodyPr>
              <a:lstStyle/>
              <a:p>
                <a:pPr marL="285750" marR="0" lvl="0" indent="-285750" algn="ctr"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endParaRPr kumimoji="0" lang="en-US" sz="1300" b="1" i="0" u="none" strike="noStrike" kern="1200" cap="none" spc="0" normalizeH="0" baseline="0" noProof="0" dirty="0">
                  <a:ln>
                    <a:noFill/>
                  </a:ln>
                  <a:solidFill>
                    <a:srgbClr val="00B0F0"/>
                  </a:solidFill>
                  <a:effectLst/>
                  <a:uLnTx/>
                  <a:uFillTx/>
                  <a:latin typeface="Calibri"/>
                  <a:ea typeface="+mn-ea"/>
                  <a:cs typeface="+mn-cs"/>
                </a:endParaRPr>
              </a:p>
            </p:txBody>
          </p:sp>
        </p:grpSp>
        <p:sp>
          <p:nvSpPr>
            <p:cNvPr id="25" name="Rectangle: Rounded Corners 24">
              <a:extLst>
                <a:ext uri="{FF2B5EF4-FFF2-40B4-BE49-F238E27FC236}">
                  <a16:creationId xmlns:a16="http://schemas.microsoft.com/office/drawing/2014/main" id="{47B0D632-F58C-E2A1-05EB-93CBF8E05FAC}"/>
                </a:ext>
              </a:extLst>
            </p:cNvPr>
            <p:cNvSpPr/>
            <p:nvPr/>
          </p:nvSpPr>
          <p:spPr>
            <a:xfrm>
              <a:off x="9686340" y="873125"/>
              <a:ext cx="2222214" cy="498219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1800" b="1" dirty="0">
                  <a:solidFill>
                    <a:schemeClr val="tx1"/>
                  </a:solidFill>
                </a:rPr>
                <a:t>Why Content?</a:t>
              </a:r>
            </a:p>
            <a:p>
              <a:r>
                <a:rPr lang="en-CA" sz="1200" dirty="0">
                  <a:solidFill>
                    <a:schemeClr val="tx1"/>
                  </a:solidFill>
                  <a:latin typeface="Arial" panose="020B0604020202020204" pitchFamily="34" charset="0"/>
                  <a:cs typeface="Arial" panose="020B0604020202020204" pitchFamily="34" charset="0"/>
                </a:rPr>
                <a:t>Consumers of NorthStar’s in-house sports content translate to higher player values when compared to NorthStar average customer:</a:t>
              </a:r>
            </a:p>
            <a:p>
              <a:pPr marL="171450" indent="-171450">
                <a:buFont typeface="Arial" panose="020B0604020202020204" pitchFamily="34" charset="0"/>
                <a:buChar char="•"/>
              </a:pPr>
              <a:r>
                <a:rPr lang="en-CA" sz="1200" b="1" dirty="0">
                  <a:solidFill>
                    <a:schemeClr val="tx1"/>
                  </a:solidFill>
                  <a:latin typeface="Arial" panose="020B0604020202020204" pitchFamily="34" charset="0"/>
                  <a:cs typeface="Arial" panose="020B0604020202020204" pitchFamily="34" charset="0"/>
                </a:rPr>
                <a:t>Higher average deposit</a:t>
              </a:r>
            </a:p>
            <a:p>
              <a:pPr marL="171450" indent="-171450">
                <a:buFont typeface="Arial" panose="020B0604020202020204" pitchFamily="34" charset="0"/>
                <a:buChar char="•"/>
              </a:pPr>
              <a:r>
                <a:rPr lang="en-CA" sz="1200" b="1" dirty="0">
                  <a:solidFill>
                    <a:schemeClr val="tx1"/>
                  </a:solidFill>
                  <a:latin typeface="Arial" panose="020B0604020202020204" pitchFamily="34" charset="0"/>
                  <a:cs typeface="Arial" panose="020B0604020202020204" pitchFamily="34" charset="0"/>
                </a:rPr>
                <a:t>Higher Casino turnover</a:t>
              </a:r>
            </a:p>
            <a:p>
              <a:pPr marL="171450" indent="-171450">
                <a:buFont typeface="Arial" panose="020B0604020202020204" pitchFamily="34" charset="0"/>
                <a:buChar char="•"/>
              </a:pPr>
              <a:r>
                <a:rPr lang="en-CA" sz="1200" b="1" dirty="0">
                  <a:solidFill>
                    <a:schemeClr val="tx1"/>
                  </a:solidFill>
                  <a:latin typeface="Arial" panose="020B0604020202020204" pitchFamily="34" charset="0"/>
                  <a:cs typeface="Arial" panose="020B0604020202020204" pitchFamily="34" charset="0"/>
                </a:rPr>
                <a:t>Higher total GGR</a:t>
              </a:r>
            </a:p>
            <a:p>
              <a:pPr marL="171450" indent="-171450">
                <a:buFont typeface="Arial" panose="020B0604020202020204" pitchFamily="34" charset="0"/>
                <a:buChar char="•"/>
              </a:pPr>
              <a:r>
                <a:rPr lang="en-CA" sz="1200" b="1" dirty="0">
                  <a:solidFill>
                    <a:schemeClr val="tx1"/>
                  </a:solidFill>
                  <a:latin typeface="Arial" panose="020B0604020202020204" pitchFamily="34" charset="0"/>
                  <a:cs typeface="Arial" panose="020B0604020202020204" pitchFamily="34" charset="0"/>
                </a:rPr>
                <a:t>Higher Sport turnover</a:t>
              </a:r>
            </a:p>
            <a:p>
              <a:endParaRPr lang="en-CA" b="1" dirty="0">
                <a:solidFill>
                  <a:schemeClr val="tx1"/>
                </a:solidFill>
              </a:endParaRPr>
            </a:p>
          </p:txBody>
        </p:sp>
      </p:grpSp>
    </p:spTree>
    <p:extLst>
      <p:ext uri="{BB962C8B-B14F-4D97-AF65-F5344CB8AC3E}">
        <p14:creationId xmlns:p14="http://schemas.microsoft.com/office/powerpoint/2010/main" val="2629704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mo revised">
            <a:hlinkClick r:id="" action="ppaction://media"/>
            <a:extLst>
              <a:ext uri="{FF2B5EF4-FFF2-40B4-BE49-F238E27FC236}">
                <a16:creationId xmlns:a16="http://schemas.microsoft.com/office/drawing/2014/main" id="{5D931EB5-5368-CEA0-97C3-56272CC2107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11338" y="1403350"/>
            <a:ext cx="8501062" cy="4781550"/>
          </a:xfrm>
        </p:spPr>
      </p:pic>
      <p:sp>
        <p:nvSpPr>
          <p:cNvPr id="3" name="Title 2">
            <a:extLst>
              <a:ext uri="{FF2B5EF4-FFF2-40B4-BE49-F238E27FC236}">
                <a16:creationId xmlns:a16="http://schemas.microsoft.com/office/drawing/2014/main" id="{C5BF21BE-D9A2-5456-1373-FAF526F8F97B}"/>
              </a:ext>
            </a:extLst>
          </p:cNvPr>
          <p:cNvSpPr>
            <a:spLocks noGrp="1"/>
          </p:cNvSpPr>
          <p:nvPr>
            <p:ph type="title"/>
          </p:nvPr>
        </p:nvSpPr>
        <p:spPr/>
        <p:txBody>
          <a:bodyPr/>
          <a:lstStyle/>
          <a:p>
            <a:r>
              <a:rPr lang="en-CA" dirty="0"/>
              <a:t>NORTHSTAR CUSTOMER JOURNEY</a:t>
            </a:r>
          </a:p>
        </p:txBody>
      </p:sp>
    </p:spTree>
    <p:extLst>
      <p:ext uri="{BB962C8B-B14F-4D97-AF65-F5344CB8AC3E}">
        <p14:creationId xmlns:p14="http://schemas.microsoft.com/office/powerpoint/2010/main" val="3127776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2EA67-B32C-E55B-D76E-1BB2DBBA6D74}"/>
              </a:ext>
            </a:extLst>
          </p:cNvPr>
          <p:cNvSpPr>
            <a:spLocks noGrp="1"/>
          </p:cNvSpPr>
          <p:nvPr>
            <p:ph type="title"/>
          </p:nvPr>
        </p:nvSpPr>
        <p:spPr/>
        <p:txBody>
          <a:bodyPr/>
          <a:lstStyle/>
          <a:p>
            <a:r>
              <a:rPr lang="en-CA" dirty="0"/>
              <a:t>NORTHSTAR’S KEY PERFORMANCE INDICATORS*</a:t>
            </a:r>
          </a:p>
        </p:txBody>
      </p:sp>
      <p:sp>
        <p:nvSpPr>
          <p:cNvPr id="9" name="Text Placeholder 3">
            <a:extLst>
              <a:ext uri="{FF2B5EF4-FFF2-40B4-BE49-F238E27FC236}">
                <a16:creationId xmlns:a16="http://schemas.microsoft.com/office/drawing/2014/main" id="{3F06EAA2-2B14-B773-6B7C-004E59EB3AF7}"/>
              </a:ext>
            </a:extLst>
          </p:cNvPr>
          <p:cNvSpPr txBox="1"/>
          <p:nvPr/>
        </p:nvSpPr>
        <p:spPr>
          <a:xfrm>
            <a:off x="0" y="881205"/>
            <a:ext cx="12192000" cy="520575"/>
          </a:xfrm>
          <a:prstGeom prst="rect">
            <a:avLst/>
          </a:prstGeom>
          <a:solidFill>
            <a:schemeClr val="accent6"/>
          </a:solidFill>
        </p:spPr>
        <p:txBody>
          <a:bodyPr anchor="ctr" anchorCtr="0">
            <a:norm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b="1" dirty="0">
                <a:solidFill>
                  <a:schemeClr val="tx1"/>
                </a:solidFill>
                <a:latin typeface="Arial" panose="020B0604020202020204" pitchFamily="34" charset="0"/>
                <a:cs typeface="Arial" panose="020B0604020202020204" pitchFamily="34" charset="0"/>
              </a:rPr>
              <a:t>Q3 Continued NorthStar’s Strong Growth</a:t>
            </a:r>
            <a:endParaRPr lang="en-US" sz="1600" b="1" baseline="30000" dirty="0">
              <a:solidFill>
                <a:schemeClr val="tx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A8F64C34-059A-A5A2-7384-3B6D1C5B4D3A}"/>
              </a:ext>
            </a:extLst>
          </p:cNvPr>
          <p:cNvGraphicFramePr>
            <a:graphicFrameLocks/>
          </p:cNvGraphicFramePr>
          <p:nvPr>
            <p:extLst>
              <p:ext uri="{D42A27DB-BD31-4B8C-83A1-F6EECF244321}">
                <p14:modId xmlns:p14="http://schemas.microsoft.com/office/powerpoint/2010/main" val="3966902679"/>
              </p:ext>
            </p:extLst>
          </p:nvPr>
        </p:nvGraphicFramePr>
        <p:xfrm>
          <a:off x="1016000" y="1598641"/>
          <a:ext cx="4129130" cy="25449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15E68CC6-1CF1-FC8E-A759-5B292EEB9FFF}"/>
              </a:ext>
            </a:extLst>
          </p:cNvPr>
          <p:cNvGraphicFramePr>
            <a:graphicFrameLocks/>
          </p:cNvGraphicFramePr>
          <p:nvPr>
            <p:extLst>
              <p:ext uri="{D42A27DB-BD31-4B8C-83A1-F6EECF244321}">
                <p14:modId xmlns:p14="http://schemas.microsoft.com/office/powerpoint/2010/main" val="3509985356"/>
              </p:ext>
            </p:extLst>
          </p:nvPr>
        </p:nvGraphicFramePr>
        <p:xfrm>
          <a:off x="6604000" y="1598641"/>
          <a:ext cx="4129130" cy="25449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54866474-3B89-79CA-9079-309512D6D779}"/>
              </a:ext>
            </a:extLst>
          </p:cNvPr>
          <p:cNvGraphicFramePr>
            <a:graphicFrameLocks/>
          </p:cNvGraphicFramePr>
          <p:nvPr>
            <p:extLst>
              <p:ext uri="{D42A27DB-BD31-4B8C-83A1-F6EECF244321}">
                <p14:modId xmlns:p14="http://schemas.microsoft.com/office/powerpoint/2010/main" val="4075866747"/>
              </p:ext>
            </p:extLst>
          </p:nvPr>
        </p:nvGraphicFramePr>
        <p:xfrm>
          <a:off x="4031435" y="4147168"/>
          <a:ext cx="4129130" cy="254494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BD81FEDB-EDEB-20E8-8DBF-EE55AB5066C6}"/>
              </a:ext>
            </a:extLst>
          </p:cNvPr>
          <p:cNvSpPr txBox="1"/>
          <p:nvPr/>
        </p:nvSpPr>
        <p:spPr>
          <a:xfrm>
            <a:off x="510968" y="6450977"/>
            <a:ext cx="2449208" cy="221023"/>
          </a:xfrm>
          <a:prstGeom prst="rect">
            <a:avLst/>
          </a:prstGeom>
          <a:noFill/>
        </p:spPr>
        <p:txBody>
          <a:bodyPr wrap="square" rtlCol="0">
            <a:spAutoFit/>
          </a:bodyPr>
          <a:lstStyle/>
          <a:p>
            <a:r>
              <a:rPr lang="en-CA" sz="800" b="1" dirty="0"/>
              <a:t>* NorthStar Commenced Operations Q2 2022</a:t>
            </a:r>
          </a:p>
        </p:txBody>
      </p:sp>
    </p:spTree>
    <p:extLst>
      <p:ext uri="{BB962C8B-B14F-4D97-AF65-F5344CB8AC3E}">
        <p14:creationId xmlns:p14="http://schemas.microsoft.com/office/powerpoint/2010/main" val="3263760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2EA67-B32C-E55B-D76E-1BB2DBBA6D74}"/>
              </a:ext>
            </a:extLst>
          </p:cNvPr>
          <p:cNvSpPr>
            <a:spLocks noGrp="1"/>
          </p:cNvSpPr>
          <p:nvPr>
            <p:ph type="title"/>
          </p:nvPr>
        </p:nvSpPr>
        <p:spPr/>
        <p:txBody>
          <a:bodyPr/>
          <a:lstStyle/>
          <a:p>
            <a:r>
              <a:rPr lang="en-CA" dirty="0"/>
              <a:t>Rest of Canada Expansion (“</a:t>
            </a:r>
            <a:r>
              <a:rPr lang="en-CA" dirty="0" err="1"/>
              <a:t>RoC</a:t>
            </a:r>
            <a:r>
              <a:rPr lang="en-CA" dirty="0"/>
              <a:t>”)</a:t>
            </a:r>
          </a:p>
        </p:txBody>
      </p:sp>
      <p:sp>
        <p:nvSpPr>
          <p:cNvPr id="7" name="Text Placeholder 3">
            <a:extLst>
              <a:ext uri="{FF2B5EF4-FFF2-40B4-BE49-F238E27FC236}">
                <a16:creationId xmlns:a16="http://schemas.microsoft.com/office/drawing/2014/main" id="{FEEC9A66-13EF-6F6A-BCA7-86F6E49089EC}"/>
              </a:ext>
            </a:extLst>
          </p:cNvPr>
          <p:cNvSpPr txBox="1"/>
          <p:nvPr/>
        </p:nvSpPr>
        <p:spPr>
          <a:xfrm>
            <a:off x="0" y="881205"/>
            <a:ext cx="12192000" cy="520575"/>
          </a:xfrm>
          <a:prstGeom prst="rect">
            <a:avLst/>
          </a:prstGeom>
          <a:solidFill>
            <a:schemeClr val="accent6"/>
          </a:solidFill>
        </p:spPr>
        <p:txBody>
          <a:bodyPr anchor="ctr" anchorCtr="0">
            <a:norm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b="1" dirty="0">
                <a:solidFill>
                  <a:schemeClr val="tx1"/>
                </a:solidFill>
                <a:latin typeface="Arial" panose="020B0604020202020204" pitchFamily="34" charset="0"/>
                <a:cs typeface="Arial" panose="020B0604020202020204" pitchFamily="34" charset="0"/>
              </a:rPr>
              <a:t>Provides a Clear Catalyst for Growth</a:t>
            </a:r>
            <a:endParaRPr lang="en-US" sz="1600" b="1" baseline="30000" dirty="0">
              <a:solidFill>
                <a:schemeClr val="tx1"/>
              </a:solidFill>
              <a:latin typeface="Arial" panose="020B0604020202020204" pitchFamily="34" charset="0"/>
              <a:cs typeface="Arial" panose="020B0604020202020204" pitchFamily="34" charset="0"/>
            </a:endParaRPr>
          </a:p>
        </p:txBody>
      </p:sp>
      <p:sp>
        <p:nvSpPr>
          <p:cNvPr id="64" name="Content Placeholder 2">
            <a:extLst>
              <a:ext uri="{FF2B5EF4-FFF2-40B4-BE49-F238E27FC236}">
                <a16:creationId xmlns:a16="http://schemas.microsoft.com/office/drawing/2014/main" id="{21B6EED3-AE99-4036-A5FE-52594CD2487F}"/>
              </a:ext>
            </a:extLst>
          </p:cNvPr>
          <p:cNvSpPr>
            <a:spLocks noGrp="1"/>
          </p:cNvSpPr>
          <p:nvPr>
            <p:ph sz="half" idx="1"/>
          </p:nvPr>
        </p:nvSpPr>
        <p:spPr>
          <a:xfrm>
            <a:off x="346608" y="1754495"/>
            <a:ext cx="6222308" cy="4662180"/>
          </a:xfrm>
        </p:spPr>
        <p:txBody>
          <a:bodyPr vert="horz" lIns="0" tIns="0" rIns="91440" bIns="45720" rtlCol="0" anchor="t">
            <a:normAutofit/>
          </a:bodyPr>
          <a:lstStyle/>
          <a:p>
            <a:pPr marL="180975" indent="-180975">
              <a:lnSpc>
                <a:spcPts val="1800"/>
              </a:lnSpc>
              <a:spcBef>
                <a:spcPts val="1200"/>
              </a:spcBef>
              <a:buClr>
                <a:srgbClr val="00B0F0"/>
              </a:buClr>
              <a:buFont typeface="Arial" panose="020B0604020202020204" pitchFamily="34" charset="0"/>
              <a:buChar char="•"/>
              <a:defRPr/>
            </a:pPr>
            <a:r>
              <a:rPr lang="en-CA" sz="1200" b="1" dirty="0">
                <a:solidFill>
                  <a:schemeClr val="accent6">
                    <a:lumMod val="25000"/>
                  </a:schemeClr>
                </a:solidFill>
                <a:ea typeface="+mn-lt"/>
              </a:rPr>
              <a:t>Total addressable Canadian market, excluding Ontario </a:t>
            </a:r>
            <a:br>
              <a:rPr lang="en-CA" sz="1200" b="1" dirty="0">
                <a:solidFill>
                  <a:schemeClr val="accent6">
                    <a:lumMod val="25000"/>
                  </a:schemeClr>
                </a:solidFill>
                <a:ea typeface="+mn-lt"/>
              </a:rPr>
            </a:br>
            <a:r>
              <a:rPr lang="en-CA" sz="1200" b="1" dirty="0">
                <a:solidFill>
                  <a:schemeClr val="accent6">
                    <a:lumMod val="25000"/>
                  </a:schemeClr>
                </a:solidFill>
                <a:ea typeface="+mn-lt"/>
              </a:rPr>
              <a:t>estimated at ~ C$5.2B</a:t>
            </a:r>
            <a:r>
              <a:rPr lang="en-CA" sz="1200" b="1" baseline="30000" dirty="0">
                <a:solidFill>
                  <a:schemeClr val="accent6">
                    <a:lumMod val="25000"/>
                  </a:schemeClr>
                </a:solidFill>
                <a:ea typeface="+mn-lt"/>
              </a:rPr>
              <a:t>1 </a:t>
            </a:r>
            <a:r>
              <a:rPr lang="en-CA" sz="1200" b="1" dirty="0">
                <a:solidFill>
                  <a:schemeClr val="accent6">
                    <a:lumMod val="25000"/>
                  </a:schemeClr>
                </a:solidFill>
                <a:ea typeface="+mn-lt"/>
              </a:rPr>
              <a:t>at maturity</a:t>
            </a:r>
            <a:endParaRPr lang="en-CA" sz="1200" b="1" i="0" u="none" strike="noStrike" kern="1200" cap="none" spc="0" normalizeH="0" noProof="0" dirty="0">
              <a:ln>
                <a:noFill/>
              </a:ln>
              <a:solidFill>
                <a:schemeClr val="accent6">
                  <a:lumMod val="25000"/>
                </a:schemeClr>
              </a:solidFill>
              <a:effectLst/>
              <a:uLnTx/>
              <a:uFillTx/>
            </a:endParaRPr>
          </a:p>
          <a:p>
            <a:pPr marL="180975" indent="-180975">
              <a:lnSpc>
                <a:spcPts val="1800"/>
              </a:lnSpc>
              <a:spcBef>
                <a:spcPts val="1200"/>
              </a:spcBef>
              <a:buClr>
                <a:srgbClr val="00B0F0"/>
              </a:buClr>
              <a:buFont typeface="Arial" panose="020B0604020202020204" pitchFamily="34" charset="0"/>
              <a:buChar char="•"/>
              <a:defRPr/>
            </a:pPr>
            <a:r>
              <a:rPr lang="en-CA" sz="1200" b="1" dirty="0">
                <a:solidFill>
                  <a:schemeClr val="accent6">
                    <a:lumMod val="25000"/>
                  </a:schemeClr>
                </a:solidFill>
                <a:ea typeface="+mn-lt"/>
              </a:rPr>
              <a:t>Head start on future provincial regulation. Build database and </a:t>
            </a:r>
            <a:br>
              <a:rPr lang="en-CA" sz="1200" b="1" dirty="0">
                <a:solidFill>
                  <a:schemeClr val="accent6">
                    <a:lumMod val="25000"/>
                  </a:schemeClr>
                </a:solidFill>
                <a:ea typeface="+mn-lt"/>
              </a:rPr>
            </a:br>
            <a:r>
              <a:rPr lang="en-CA" sz="1200" b="1" dirty="0">
                <a:solidFill>
                  <a:schemeClr val="accent6">
                    <a:lumMod val="25000"/>
                  </a:schemeClr>
                </a:solidFill>
                <a:ea typeface="+mn-lt"/>
              </a:rPr>
              <a:t>brand in advance of regulation</a:t>
            </a:r>
            <a:endParaRPr lang="en-CA" sz="1200" b="1" dirty="0">
              <a:solidFill>
                <a:schemeClr val="accent6">
                  <a:lumMod val="25000"/>
                </a:schemeClr>
              </a:solidFill>
            </a:endParaRPr>
          </a:p>
          <a:p>
            <a:pPr marL="180975" indent="-180975">
              <a:lnSpc>
                <a:spcPts val="1800"/>
              </a:lnSpc>
              <a:spcBef>
                <a:spcPts val="1200"/>
              </a:spcBef>
              <a:buClr>
                <a:srgbClr val="00B0F0"/>
              </a:buClr>
              <a:buFont typeface="Arial,Sans-Serif" panose="020B0604020202020204" pitchFamily="34" charset="0"/>
              <a:buChar char="•"/>
              <a:defRPr/>
            </a:pPr>
            <a:r>
              <a:rPr lang="en-CA" sz="1200" b="1" dirty="0">
                <a:solidFill>
                  <a:schemeClr val="accent6">
                    <a:lumMod val="25000"/>
                  </a:schemeClr>
                </a:solidFill>
                <a:ea typeface="+mn-lt"/>
              </a:rPr>
              <a:t>Operational benefits of expansion:</a:t>
            </a:r>
            <a:endParaRPr lang="en-US" sz="1200" b="1" dirty="0">
              <a:solidFill>
                <a:schemeClr val="accent6">
                  <a:lumMod val="25000"/>
                </a:schemeClr>
              </a:solidFill>
              <a:ea typeface="+mn-lt"/>
            </a:endParaRPr>
          </a:p>
          <a:p>
            <a:pPr marL="361950" lvl="1" indent="-180975">
              <a:lnSpc>
                <a:spcPts val="1800"/>
              </a:lnSpc>
              <a:spcBef>
                <a:spcPts val="1200"/>
              </a:spcBef>
              <a:buClr>
                <a:srgbClr val="00A9E0"/>
              </a:buClr>
              <a:buFont typeface="Wingdings" panose="05000000000000000000" pitchFamily="2" charset="2"/>
              <a:buChar char="§"/>
              <a:defRPr/>
            </a:pPr>
            <a:r>
              <a:rPr lang="en-CA" sz="1200" dirty="0">
                <a:solidFill>
                  <a:schemeClr val="accent6">
                    <a:lumMod val="25000"/>
                  </a:schemeClr>
                </a:solidFill>
                <a:ea typeface="+mn-lt"/>
              </a:rPr>
              <a:t>High operating leverage by utilizing existing people/ assets to expand reach</a:t>
            </a:r>
            <a:endParaRPr lang="en-US" sz="1200" dirty="0">
              <a:solidFill>
                <a:schemeClr val="accent6">
                  <a:lumMod val="25000"/>
                </a:schemeClr>
              </a:solidFill>
              <a:ea typeface="+mn-lt"/>
            </a:endParaRPr>
          </a:p>
          <a:p>
            <a:pPr marL="361950" lvl="1" indent="-180975">
              <a:lnSpc>
                <a:spcPts val="1800"/>
              </a:lnSpc>
              <a:spcBef>
                <a:spcPts val="1200"/>
              </a:spcBef>
              <a:buClr>
                <a:srgbClr val="00A9E0"/>
              </a:buClr>
              <a:buFont typeface="Wingdings" panose="05000000000000000000" pitchFamily="2" charset="2"/>
              <a:buChar char="§"/>
              <a:defRPr/>
            </a:pPr>
            <a:r>
              <a:rPr lang="en-CA" sz="1200" dirty="0">
                <a:solidFill>
                  <a:schemeClr val="accent6">
                    <a:lumMod val="25000"/>
                  </a:schemeClr>
                </a:solidFill>
                <a:ea typeface="+mn-lt"/>
              </a:rPr>
              <a:t>Commercial support from Playtech to expand geographically under </a:t>
            </a:r>
            <a:br>
              <a:rPr lang="en-CA" sz="1200" dirty="0">
                <a:solidFill>
                  <a:schemeClr val="accent6">
                    <a:lumMod val="25000"/>
                  </a:schemeClr>
                </a:solidFill>
                <a:ea typeface="+mn-lt"/>
              </a:rPr>
            </a:br>
            <a:r>
              <a:rPr lang="en-CA" sz="1200" dirty="0">
                <a:solidFill>
                  <a:schemeClr val="accent6">
                    <a:lumMod val="25000"/>
                  </a:schemeClr>
                </a:solidFill>
                <a:ea typeface="+mn-lt"/>
              </a:rPr>
              <a:t>contract extension</a:t>
            </a:r>
          </a:p>
          <a:p>
            <a:pPr marL="180975" indent="-180975">
              <a:lnSpc>
                <a:spcPts val="1800"/>
              </a:lnSpc>
              <a:spcBef>
                <a:spcPts val="1200"/>
              </a:spcBef>
              <a:buClr>
                <a:srgbClr val="00A9E0"/>
              </a:buClr>
              <a:buFont typeface="Arial" panose="020B0604020202020204" pitchFamily="34" charset="0"/>
              <a:buChar char="•"/>
              <a:defRPr/>
            </a:pPr>
            <a:r>
              <a:rPr lang="en-CA" sz="1200" b="1" dirty="0">
                <a:solidFill>
                  <a:schemeClr val="accent6">
                    <a:lumMod val="25000"/>
                  </a:schemeClr>
                </a:solidFill>
              </a:rPr>
              <a:t>Demand Creation Leverage</a:t>
            </a:r>
          </a:p>
          <a:p>
            <a:pPr marL="180975" lvl="1" indent="-180975">
              <a:lnSpc>
                <a:spcPts val="1800"/>
              </a:lnSpc>
              <a:spcBef>
                <a:spcPts val="1200"/>
              </a:spcBef>
              <a:buClr>
                <a:srgbClr val="00A9E0"/>
              </a:buClr>
              <a:buFont typeface="Arial" panose="020B0604020202020204" pitchFamily="34" charset="0"/>
              <a:buChar char="•"/>
              <a:defRPr/>
            </a:pPr>
            <a:r>
              <a:rPr lang="en-CA" sz="1200" dirty="0">
                <a:solidFill>
                  <a:schemeClr val="accent6">
                    <a:lumMod val="25000"/>
                  </a:schemeClr>
                </a:solidFill>
              </a:rPr>
              <a:t>Currently</a:t>
            </a:r>
            <a:r>
              <a:rPr kumimoji="0" lang="en-CA" sz="1200" b="0" i="0" u="none" strike="noStrike" kern="1200" cap="none" spc="0" normalizeH="0" baseline="0" noProof="0" dirty="0">
                <a:ln>
                  <a:noFill/>
                </a:ln>
                <a:solidFill>
                  <a:schemeClr val="accent6">
                    <a:lumMod val="25000"/>
                  </a:schemeClr>
                </a:solidFill>
                <a:effectLst/>
                <a:uLnTx/>
                <a:uFillTx/>
              </a:rPr>
              <a:t> ~33% of Canadian traffic to betting hub/Torstar originates outside of Ontario</a:t>
            </a:r>
            <a:endParaRPr lang="en-CA" sz="1200" dirty="0">
              <a:solidFill>
                <a:schemeClr val="accent6">
                  <a:lumMod val="25000"/>
                </a:schemeClr>
              </a:solidFill>
            </a:endParaRPr>
          </a:p>
          <a:p>
            <a:pPr marL="180975" marR="0" lvl="1" indent="-180975" algn="l" defTabSz="914400" rtl="0" eaLnBrk="1" fontAlgn="auto" latinLnBrk="0" hangingPunct="1">
              <a:lnSpc>
                <a:spcPts val="1800"/>
              </a:lnSpc>
              <a:spcBef>
                <a:spcPts val="1200"/>
              </a:spcBef>
              <a:spcAft>
                <a:spcPts val="0"/>
              </a:spcAft>
              <a:buClr>
                <a:srgbClr val="00A9E0"/>
              </a:buClr>
              <a:buSzTx/>
              <a:buFont typeface="Arial" panose="020B0604020202020204" pitchFamily="34" charset="0"/>
              <a:buChar char="•"/>
              <a:tabLst/>
              <a:defRPr/>
            </a:pPr>
            <a:r>
              <a:rPr lang="en-CA" sz="1200" dirty="0">
                <a:solidFill>
                  <a:schemeClr val="accent6">
                    <a:lumMod val="25000"/>
                  </a:schemeClr>
                </a:solidFill>
              </a:rPr>
              <a:t>Ability to monetize current spill of multi-media campaigns</a:t>
            </a:r>
          </a:p>
          <a:p>
            <a:pPr marL="742950" lvl="1" indent="-285750">
              <a:spcBef>
                <a:spcPts val="1200"/>
              </a:spcBef>
              <a:buFont typeface="Arial" panose="020B0604020202020204" pitchFamily="34" charset="0"/>
              <a:buChar char="•"/>
              <a:defRPr/>
            </a:pPr>
            <a:endParaRPr lang="en-CA" sz="1300" dirty="0">
              <a:solidFill>
                <a:srgbClr val="000000"/>
              </a:solidFill>
            </a:endParaRPr>
          </a:p>
          <a:p>
            <a:pPr marL="285750" indent="-285750">
              <a:spcBef>
                <a:spcPts val="1200"/>
              </a:spcBef>
              <a:buFont typeface="Arial" panose="020B0604020202020204" pitchFamily="34" charset="0"/>
              <a:buChar char="•"/>
              <a:defRPr/>
            </a:pPr>
            <a:endParaRPr lang="en-CA" sz="1400" dirty="0">
              <a:solidFill>
                <a:srgbClr val="000000"/>
              </a:solidFill>
            </a:endParaRPr>
          </a:p>
        </p:txBody>
      </p:sp>
      <p:sp>
        <p:nvSpPr>
          <p:cNvPr id="4" name="TextBox 3">
            <a:extLst>
              <a:ext uri="{FF2B5EF4-FFF2-40B4-BE49-F238E27FC236}">
                <a16:creationId xmlns:a16="http://schemas.microsoft.com/office/drawing/2014/main" id="{4BDF9C77-782C-9BDC-2EF5-1135DC231E5F}"/>
              </a:ext>
            </a:extLst>
          </p:cNvPr>
          <p:cNvSpPr txBox="1"/>
          <p:nvPr/>
        </p:nvSpPr>
        <p:spPr>
          <a:xfrm>
            <a:off x="165100" y="6416675"/>
            <a:ext cx="6271885" cy="217239"/>
          </a:xfrm>
          <a:prstGeom prst="rect">
            <a:avLst/>
          </a:prstGeom>
          <a:noFill/>
        </p:spPr>
        <p:txBody>
          <a:bodyPr wrap="square" rtlCol="0">
            <a:spAutoFit/>
          </a:bodyPr>
          <a:lstStyle/>
          <a:p>
            <a:r>
              <a:rPr lang="en-CA" sz="800" dirty="0">
                <a:solidFill>
                  <a:schemeClr val="accent6">
                    <a:lumMod val="50000"/>
                  </a:schemeClr>
                </a:solidFill>
                <a:latin typeface="Arial" panose="020B0604020202020204" pitchFamily="34" charset="0"/>
                <a:cs typeface="Arial" panose="020B0604020202020204" pitchFamily="34" charset="0"/>
              </a:rPr>
              <a:t>1, Source- </a:t>
            </a:r>
            <a:r>
              <a:rPr lang="en-US" sz="800" dirty="0">
                <a:solidFill>
                  <a:schemeClr val="accent6">
                    <a:lumMod val="50000"/>
                  </a:schemeClr>
                </a:solidFill>
                <a:latin typeface="Arial" panose="020B0604020202020204" pitchFamily="34" charset="0"/>
                <a:cs typeface="Arial" panose="020B0604020202020204" pitchFamily="34" charset="0"/>
              </a:rPr>
              <a:t>PwC – Global Centre of Excellence for Betting &amp; Gaming, ON estimated at C$3.3B</a:t>
            </a:r>
            <a:endParaRPr lang="en-CA" sz="800" dirty="0">
              <a:solidFill>
                <a:schemeClr val="accent6">
                  <a:lumMod val="50000"/>
                </a:schemeClr>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08AB09-2947-1031-A5FA-4343B9AD0614}"/>
              </a:ext>
            </a:extLst>
          </p:cNvPr>
          <p:cNvSpPr txBox="1"/>
          <p:nvPr/>
        </p:nvSpPr>
        <p:spPr>
          <a:xfrm>
            <a:off x="7399771" y="5785537"/>
            <a:ext cx="3257474" cy="464038"/>
          </a:xfrm>
          <a:prstGeom prst="rect">
            <a:avLst/>
          </a:prstGeom>
          <a:noFill/>
        </p:spPr>
        <p:txBody>
          <a:bodyPr wrap="square" lIns="91440" tIns="45720" rIns="91440" bIns="45720" rtlCol="0" anchor="t">
            <a:spAutoFit/>
          </a:bodyPr>
          <a:lstStyle/>
          <a:p>
            <a:pPr marR="0" lvl="0" algn="ctr" defTabSz="914400" rtl="0" eaLnBrk="1" fontAlgn="auto" latinLnBrk="0" hangingPunct="1">
              <a:lnSpc>
                <a:spcPts val="1500"/>
              </a:lnSpc>
              <a:spcBef>
                <a:spcPts val="1200"/>
              </a:spcBef>
              <a:spcAft>
                <a:spcPts val="0"/>
              </a:spcAft>
              <a:buClrTx/>
              <a:buSzTx/>
              <a:tabLst/>
              <a:defRPr/>
            </a:pPr>
            <a:r>
              <a:rPr kumimoji="0" lang="en-CA" sz="1200" b="1" i="0" u="none" strike="noStrike" kern="1200" cap="none" spc="0" normalizeH="0" baseline="0" noProof="0" dirty="0">
                <a:ln>
                  <a:noFill/>
                </a:ln>
                <a:solidFill>
                  <a:srgbClr val="4472C4"/>
                </a:solidFill>
                <a:effectLst/>
                <a:uLnTx/>
                <a:uFillTx/>
                <a:latin typeface="Arial" panose="020B0604020202020204" pitchFamily="34" charset="0"/>
                <a:cs typeface="Arial" panose="020B0604020202020204" pitchFamily="34" charset="0"/>
              </a:rPr>
              <a:t>Ontario only accounts for 39% of the Canadian population</a:t>
            </a:r>
          </a:p>
        </p:txBody>
      </p:sp>
      <p:graphicFrame>
        <p:nvGraphicFramePr>
          <p:cNvPr id="9" name="Chart 8">
            <a:extLst>
              <a:ext uri="{FF2B5EF4-FFF2-40B4-BE49-F238E27FC236}">
                <a16:creationId xmlns:a16="http://schemas.microsoft.com/office/drawing/2014/main" id="{DA9B961A-2BD1-3851-3BD5-F0FE1A94B8E8}"/>
              </a:ext>
            </a:extLst>
          </p:cNvPr>
          <p:cNvGraphicFramePr/>
          <p:nvPr/>
        </p:nvGraphicFramePr>
        <p:xfrm>
          <a:off x="7213007" y="2168947"/>
          <a:ext cx="3631002" cy="3204619"/>
        </p:xfrm>
        <a:graphic>
          <a:graphicData uri="http://schemas.openxmlformats.org/drawingml/2006/chart">
            <c:chart xmlns:c="http://schemas.openxmlformats.org/drawingml/2006/chart" xmlns:r="http://schemas.openxmlformats.org/officeDocument/2006/relationships" r:id="rId2"/>
          </a:graphicData>
        </a:graphic>
      </p:graphicFrame>
      <p:sp>
        <p:nvSpPr>
          <p:cNvPr id="10" name="Oval 9">
            <a:extLst>
              <a:ext uri="{FF2B5EF4-FFF2-40B4-BE49-F238E27FC236}">
                <a16:creationId xmlns:a16="http://schemas.microsoft.com/office/drawing/2014/main" id="{6B1C0147-2B40-C585-DE54-7AA794D6A03D}"/>
              </a:ext>
            </a:extLst>
          </p:cNvPr>
          <p:cNvSpPr/>
          <p:nvPr/>
        </p:nvSpPr>
        <p:spPr>
          <a:xfrm>
            <a:off x="7210879" y="3558797"/>
            <a:ext cx="526788" cy="526788"/>
          </a:xfrm>
          <a:prstGeom prst="ellipse">
            <a:avLst/>
          </a:prstGeom>
          <a:solidFill>
            <a:srgbClr val="183362"/>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bg1"/>
                </a:solidFill>
                <a:cs typeface="Arial" panose="020B0604020202020204" pitchFamily="34" charset="0"/>
              </a:rPr>
              <a:t>22%</a:t>
            </a:r>
          </a:p>
        </p:txBody>
      </p:sp>
      <p:sp>
        <p:nvSpPr>
          <p:cNvPr id="11" name="Oval 10">
            <a:extLst>
              <a:ext uri="{FF2B5EF4-FFF2-40B4-BE49-F238E27FC236}">
                <a16:creationId xmlns:a16="http://schemas.microsoft.com/office/drawing/2014/main" id="{FB4F32BB-F1D9-2929-8045-879BB24B7E3A}"/>
              </a:ext>
            </a:extLst>
          </p:cNvPr>
          <p:cNvSpPr/>
          <p:nvPr/>
        </p:nvSpPr>
        <p:spPr>
          <a:xfrm>
            <a:off x="10420804" y="3044203"/>
            <a:ext cx="526788" cy="526788"/>
          </a:xfrm>
          <a:prstGeom prst="ellipse">
            <a:avLst/>
          </a:prstGeom>
          <a:solidFill>
            <a:srgbClr val="4472C4"/>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bg1"/>
                </a:solidFill>
                <a:cs typeface="Arial" panose="020B0604020202020204" pitchFamily="34" charset="0"/>
              </a:rPr>
              <a:t>39%</a:t>
            </a:r>
          </a:p>
        </p:txBody>
      </p:sp>
      <p:sp>
        <p:nvSpPr>
          <p:cNvPr id="12" name="Oval 11">
            <a:extLst>
              <a:ext uri="{FF2B5EF4-FFF2-40B4-BE49-F238E27FC236}">
                <a16:creationId xmlns:a16="http://schemas.microsoft.com/office/drawing/2014/main" id="{38590AA5-01E6-3E41-2DFA-EDB63D468729}"/>
              </a:ext>
            </a:extLst>
          </p:cNvPr>
          <p:cNvSpPr/>
          <p:nvPr/>
        </p:nvSpPr>
        <p:spPr>
          <a:xfrm>
            <a:off x="8587853" y="5002624"/>
            <a:ext cx="526788" cy="526788"/>
          </a:xfrm>
          <a:prstGeom prst="ellipse">
            <a:avLst/>
          </a:prstGeom>
          <a:solidFill>
            <a:srgbClr val="0B182F"/>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bg1"/>
                </a:solidFill>
                <a:cs typeface="Arial" panose="020B0604020202020204" pitchFamily="34" charset="0"/>
              </a:rPr>
              <a:t>25%</a:t>
            </a:r>
          </a:p>
        </p:txBody>
      </p:sp>
      <p:sp>
        <p:nvSpPr>
          <p:cNvPr id="13" name="Oval 12">
            <a:extLst>
              <a:ext uri="{FF2B5EF4-FFF2-40B4-BE49-F238E27FC236}">
                <a16:creationId xmlns:a16="http://schemas.microsoft.com/office/drawing/2014/main" id="{4024808F-E8A5-3124-EB63-7D7913F2F17E}"/>
              </a:ext>
            </a:extLst>
          </p:cNvPr>
          <p:cNvSpPr/>
          <p:nvPr/>
        </p:nvSpPr>
        <p:spPr>
          <a:xfrm>
            <a:off x="8112856" y="2013101"/>
            <a:ext cx="526788" cy="526788"/>
          </a:xfrm>
          <a:prstGeom prst="ellipse">
            <a:avLst/>
          </a:prstGeom>
          <a:solidFill>
            <a:schemeClr val="bg1">
              <a:lumMod val="75000"/>
            </a:schemeClr>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600" b="1" dirty="0">
                <a:solidFill>
                  <a:schemeClr val="bg1"/>
                </a:solidFill>
                <a:cs typeface="Arial" panose="020B0604020202020204" pitchFamily="34" charset="0"/>
              </a:rPr>
              <a:t>13%</a:t>
            </a:r>
          </a:p>
        </p:txBody>
      </p:sp>
      <p:sp>
        <p:nvSpPr>
          <p:cNvPr id="14" name="TextBox 13">
            <a:extLst>
              <a:ext uri="{FF2B5EF4-FFF2-40B4-BE49-F238E27FC236}">
                <a16:creationId xmlns:a16="http://schemas.microsoft.com/office/drawing/2014/main" id="{AB66E9E3-89AF-4000-333C-AD2596FB8746}"/>
              </a:ext>
            </a:extLst>
          </p:cNvPr>
          <p:cNvSpPr txBox="1"/>
          <p:nvPr/>
        </p:nvSpPr>
        <p:spPr>
          <a:xfrm>
            <a:off x="9086066" y="5266018"/>
            <a:ext cx="585417" cy="278666"/>
          </a:xfrm>
          <a:prstGeom prst="rect">
            <a:avLst/>
          </a:prstGeom>
          <a:noFill/>
        </p:spPr>
        <p:txBody>
          <a:bodyPr wrap="none" rtlCol="0">
            <a:spAutoFit/>
          </a:bodyPr>
          <a:lstStyle/>
          <a:p>
            <a:r>
              <a:rPr lang="en-US" sz="1200" b="1" dirty="0">
                <a:latin typeface="Arial Narrow" panose="020B0606020202030204" pitchFamily="34" charset="0"/>
              </a:rPr>
              <a:t>BC/AB</a:t>
            </a:r>
            <a:endParaRPr lang="en-CA" sz="1200" b="1" dirty="0">
              <a:latin typeface="Arial Narrow" panose="020B0606020202030204" pitchFamily="34" charset="0"/>
            </a:endParaRPr>
          </a:p>
        </p:txBody>
      </p:sp>
      <p:sp>
        <p:nvSpPr>
          <p:cNvPr id="15" name="TextBox 14">
            <a:extLst>
              <a:ext uri="{FF2B5EF4-FFF2-40B4-BE49-F238E27FC236}">
                <a16:creationId xmlns:a16="http://schemas.microsoft.com/office/drawing/2014/main" id="{CDD8CEDD-EB55-0FCD-1880-5A848F6D6D66}"/>
              </a:ext>
            </a:extLst>
          </p:cNvPr>
          <p:cNvSpPr txBox="1"/>
          <p:nvPr/>
        </p:nvSpPr>
        <p:spPr>
          <a:xfrm>
            <a:off x="10947592" y="3150334"/>
            <a:ext cx="373820" cy="278666"/>
          </a:xfrm>
          <a:prstGeom prst="rect">
            <a:avLst/>
          </a:prstGeom>
          <a:noFill/>
        </p:spPr>
        <p:txBody>
          <a:bodyPr wrap="none" rtlCol="0">
            <a:spAutoFit/>
          </a:bodyPr>
          <a:lstStyle/>
          <a:p>
            <a:r>
              <a:rPr lang="en-US" sz="1200" b="1" dirty="0">
                <a:solidFill>
                  <a:srgbClr val="4472C4"/>
                </a:solidFill>
                <a:latin typeface="Arial Narrow" panose="020B0606020202030204" pitchFamily="34" charset="0"/>
              </a:rPr>
              <a:t>ON</a:t>
            </a:r>
            <a:endParaRPr lang="en-CA" sz="1200" b="1" dirty="0">
              <a:solidFill>
                <a:srgbClr val="4472C4"/>
              </a:solidFill>
              <a:latin typeface="Arial Narrow" panose="020B0606020202030204" pitchFamily="34" charset="0"/>
            </a:endParaRPr>
          </a:p>
        </p:txBody>
      </p:sp>
      <p:sp>
        <p:nvSpPr>
          <p:cNvPr id="16" name="TextBox 15">
            <a:extLst>
              <a:ext uri="{FF2B5EF4-FFF2-40B4-BE49-F238E27FC236}">
                <a16:creationId xmlns:a16="http://schemas.microsoft.com/office/drawing/2014/main" id="{4936548F-D806-3920-CBFF-C837130D6AD7}"/>
              </a:ext>
            </a:extLst>
          </p:cNvPr>
          <p:cNvSpPr txBox="1"/>
          <p:nvPr/>
        </p:nvSpPr>
        <p:spPr>
          <a:xfrm>
            <a:off x="7674767" y="2136724"/>
            <a:ext cx="465192" cy="278666"/>
          </a:xfrm>
          <a:prstGeom prst="rect">
            <a:avLst/>
          </a:prstGeom>
          <a:noFill/>
        </p:spPr>
        <p:txBody>
          <a:bodyPr wrap="none" rtlCol="0">
            <a:spAutoFit/>
          </a:bodyPr>
          <a:lstStyle/>
          <a:p>
            <a:r>
              <a:rPr lang="en-US" sz="1200" b="1" dirty="0">
                <a:solidFill>
                  <a:schemeClr val="bg1">
                    <a:lumMod val="65000"/>
                  </a:schemeClr>
                </a:solidFill>
                <a:latin typeface="Arial Narrow" panose="020B0606020202030204" pitchFamily="34" charset="0"/>
              </a:rPr>
              <a:t>ROC</a:t>
            </a:r>
            <a:endParaRPr lang="en-CA" sz="1200" b="1" dirty="0">
              <a:solidFill>
                <a:schemeClr val="bg1">
                  <a:lumMod val="65000"/>
                </a:schemeClr>
              </a:solidFill>
              <a:latin typeface="Arial Narrow" panose="020B0606020202030204" pitchFamily="34" charset="0"/>
            </a:endParaRPr>
          </a:p>
        </p:txBody>
      </p:sp>
      <p:sp>
        <p:nvSpPr>
          <p:cNvPr id="17" name="TextBox 16">
            <a:extLst>
              <a:ext uri="{FF2B5EF4-FFF2-40B4-BE49-F238E27FC236}">
                <a16:creationId xmlns:a16="http://schemas.microsoft.com/office/drawing/2014/main" id="{056C4771-B276-D0F5-7A8D-7E1E8F5D6BD9}"/>
              </a:ext>
            </a:extLst>
          </p:cNvPr>
          <p:cNvSpPr txBox="1"/>
          <p:nvPr/>
        </p:nvSpPr>
        <p:spPr>
          <a:xfrm>
            <a:off x="6861457" y="3701908"/>
            <a:ext cx="367408" cy="278666"/>
          </a:xfrm>
          <a:prstGeom prst="rect">
            <a:avLst/>
          </a:prstGeom>
          <a:noFill/>
        </p:spPr>
        <p:txBody>
          <a:bodyPr wrap="none" rtlCol="0">
            <a:spAutoFit/>
          </a:bodyPr>
          <a:lstStyle/>
          <a:p>
            <a:r>
              <a:rPr lang="en-US" sz="1200" b="1" dirty="0">
                <a:solidFill>
                  <a:srgbClr val="183362"/>
                </a:solidFill>
                <a:latin typeface="Arial Narrow" panose="020B0606020202030204" pitchFamily="34" charset="0"/>
              </a:rPr>
              <a:t>PQ</a:t>
            </a:r>
            <a:endParaRPr lang="en-CA" sz="1200" b="1" dirty="0">
              <a:solidFill>
                <a:srgbClr val="183362"/>
              </a:solidFill>
              <a:latin typeface="Arial Narrow" panose="020B0606020202030204" pitchFamily="34" charset="0"/>
            </a:endParaRPr>
          </a:p>
        </p:txBody>
      </p:sp>
    </p:spTree>
    <p:extLst>
      <p:ext uri="{BB962C8B-B14F-4D97-AF65-F5344CB8AC3E}">
        <p14:creationId xmlns:p14="http://schemas.microsoft.com/office/powerpoint/2010/main" val="4147894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1D2FD1B9-8926-4FF0-81DC-A87E12C16980}"/>
              </a:ext>
            </a:extLst>
          </p:cNvPr>
          <p:cNvGrpSpPr/>
          <p:nvPr/>
        </p:nvGrpSpPr>
        <p:grpSpPr>
          <a:xfrm>
            <a:off x="2098761" y="0"/>
            <a:ext cx="10093239" cy="6438647"/>
            <a:chOff x="2098761" y="0"/>
            <a:chExt cx="10093239" cy="6438647"/>
          </a:xfrm>
        </p:grpSpPr>
        <p:sp>
          <p:nvSpPr>
            <p:cNvPr id="7" name="Rectangle 6">
              <a:extLst>
                <a:ext uri="{FF2B5EF4-FFF2-40B4-BE49-F238E27FC236}">
                  <a16:creationId xmlns:a16="http://schemas.microsoft.com/office/drawing/2014/main" id="{E99C2271-946F-BF95-0757-EFCC42AEDAA8}"/>
                </a:ext>
              </a:extLst>
            </p:cNvPr>
            <p:cNvSpPr/>
            <p:nvPr/>
          </p:nvSpPr>
          <p:spPr>
            <a:xfrm>
              <a:off x="6975566" y="0"/>
              <a:ext cx="5216434" cy="64182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2" name="Picture Placeholder 4">
              <a:extLst>
                <a:ext uri="{FF2B5EF4-FFF2-40B4-BE49-F238E27FC236}">
                  <a16:creationId xmlns:a16="http://schemas.microsoft.com/office/drawing/2014/main" id="{3486C06E-737A-5EA6-4FCC-FAC2A9BAD84B}"/>
                </a:ext>
              </a:extLst>
            </p:cNvPr>
            <p:cNvPicPr>
              <a:picLocks noChangeAspect="1"/>
            </p:cNvPicPr>
            <p:nvPr/>
          </p:nvPicPr>
          <p:blipFill>
            <a:blip r:embed="rId2">
              <a:biLevel thresh="75000"/>
              <a:extLst>
                <a:ext uri="{28A0092B-C50C-407E-A947-70E740481C1C}">
                  <a14:useLocalDpi xmlns:a14="http://schemas.microsoft.com/office/drawing/2010/main" val="0"/>
                </a:ext>
              </a:extLst>
            </a:blip>
            <a:srcRect l="28685" r="28685"/>
            <a:stretch>
              <a:fillRect/>
            </a:stretch>
          </p:blipFill>
          <p:spPr>
            <a:xfrm flipH="1">
              <a:off x="2098761" y="1"/>
              <a:ext cx="5216433" cy="6438646"/>
            </a:xfrm>
            <a:custGeom>
              <a:avLst/>
              <a:gdLst>
                <a:gd name="connsiteX0" fmla="*/ 0 w 5197640"/>
                <a:gd name="connsiteY0" fmla="*/ 0 h 6858003"/>
                <a:gd name="connsiteX1" fmla="*/ 5197640 w 5197640"/>
                <a:gd name="connsiteY1" fmla="*/ 0 h 6858003"/>
                <a:gd name="connsiteX2" fmla="*/ 4158112 w 5197640"/>
                <a:gd name="connsiteY2" fmla="*/ 6858003 h 6858003"/>
                <a:gd name="connsiteX3" fmla="*/ 0 w 5197640"/>
                <a:gd name="connsiteY3" fmla="*/ 6858003 h 6858003"/>
              </a:gdLst>
              <a:ahLst/>
              <a:cxnLst>
                <a:cxn ang="0">
                  <a:pos x="connsiteX0" y="connsiteY0"/>
                </a:cxn>
                <a:cxn ang="0">
                  <a:pos x="connsiteX1" y="connsiteY1"/>
                </a:cxn>
                <a:cxn ang="0">
                  <a:pos x="connsiteX2" y="connsiteY2"/>
                </a:cxn>
                <a:cxn ang="0">
                  <a:pos x="connsiteX3" y="connsiteY3"/>
                </a:cxn>
              </a:cxnLst>
              <a:rect l="l" t="t" r="r" b="b"/>
              <a:pathLst>
                <a:path w="5197640" h="6858003">
                  <a:moveTo>
                    <a:pt x="0" y="0"/>
                  </a:moveTo>
                  <a:lnTo>
                    <a:pt x="5197640" y="0"/>
                  </a:lnTo>
                  <a:lnTo>
                    <a:pt x="4158112" y="6858003"/>
                  </a:lnTo>
                  <a:lnTo>
                    <a:pt x="0" y="6858003"/>
                  </a:lnTo>
                  <a:close/>
                </a:path>
              </a:pathLst>
            </a:custGeom>
            <a:solidFill>
              <a:schemeClr val="tx1"/>
            </a:solidFill>
          </p:spPr>
        </p:pic>
      </p:grpSp>
      <p:sp>
        <p:nvSpPr>
          <p:cNvPr id="4" name="Rectangle 3">
            <a:extLst>
              <a:ext uri="{FF2B5EF4-FFF2-40B4-BE49-F238E27FC236}">
                <a16:creationId xmlns:a16="http://schemas.microsoft.com/office/drawing/2014/main" id="{1D8D27AF-F015-158C-53D6-162B64D5EAA7}"/>
              </a:ext>
            </a:extLst>
          </p:cNvPr>
          <p:cNvSpPr/>
          <p:nvPr/>
        </p:nvSpPr>
        <p:spPr>
          <a:xfrm>
            <a:off x="2766" y="-20429"/>
            <a:ext cx="12181748" cy="886274"/>
          </a:xfrm>
          <a:prstGeom prst="rect">
            <a:avLst/>
          </a:prstGeom>
          <a:solidFill>
            <a:srgbClr val="0B182F"/>
          </a:solidFill>
          <a:ln>
            <a:solidFill>
              <a:schemeClr val="bg1">
                <a:alpha val="12000"/>
              </a:schemeClr>
            </a:solidFill>
          </a:ln>
        </p:spPr>
        <p:style>
          <a:lnRef idx="1">
            <a:schemeClr val="accent1"/>
          </a:lnRef>
          <a:fillRef idx="3">
            <a:schemeClr val="accent1"/>
          </a:fillRef>
          <a:effectRef idx="2">
            <a:schemeClr val="accent1"/>
          </a:effectRef>
          <a:fontRef idx="minor">
            <a:schemeClr val="lt1"/>
          </a:fontRef>
        </p:style>
        <p:txBody>
          <a:bodyPr anchor="ctr"/>
          <a:lstStyle/>
          <a:p>
            <a:pPr lvl="0" algn="ctr" defTabSz="1827213" eaLnBrk="0" fontAlgn="base" hangingPunct="0">
              <a:spcBef>
                <a:spcPct val="0"/>
              </a:spcBef>
              <a:spcAft>
                <a:spcPct val="0"/>
              </a:spcAft>
            </a:pPr>
            <a:endParaRPr lang="en-US" sz="4000" b="1" dirty="0"/>
          </a:p>
        </p:txBody>
      </p:sp>
      <p:sp>
        <p:nvSpPr>
          <p:cNvPr id="3" name="Title 2">
            <a:extLst>
              <a:ext uri="{FF2B5EF4-FFF2-40B4-BE49-F238E27FC236}">
                <a16:creationId xmlns:a16="http://schemas.microsoft.com/office/drawing/2014/main" id="{DA6B9CD8-286C-6EAC-9BA9-AA02A289FA03}"/>
              </a:ext>
            </a:extLst>
          </p:cNvPr>
          <p:cNvSpPr>
            <a:spLocks noGrp="1"/>
          </p:cNvSpPr>
          <p:nvPr>
            <p:ph type="title"/>
          </p:nvPr>
        </p:nvSpPr>
        <p:spPr/>
        <p:txBody>
          <a:bodyPr/>
          <a:lstStyle/>
          <a:p>
            <a:r>
              <a:rPr lang="en-CA" dirty="0"/>
              <a:t>NORTHSTAR LICENSING</a:t>
            </a:r>
          </a:p>
        </p:txBody>
      </p:sp>
      <p:pic>
        <p:nvPicPr>
          <p:cNvPr id="5" name="Content Placeholder 4">
            <a:extLst>
              <a:ext uri="{FF2B5EF4-FFF2-40B4-BE49-F238E27FC236}">
                <a16:creationId xmlns:a16="http://schemas.microsoft.com/office/drawing/2014/main" id="{31B39BDB-BBEA-281D-596B-542244090099}"/>
              </a:ext>
            </a:extLst>
          </p:cNvPr>
          <p:cNvPicPr>
            <a:picLocks noChangeAspect="1"/>
          </p:cNvPicPr>
          <p:nvPr/>
        </p:nvPicPr>
        <p:blipFill rotWithShape="1">
          <a:blip r:embed="rId3"/>
          <a:srcRect l="48823" t="22892" r="30607" b="62529"/>
          <a:stretch/>
        </p:blipFill>
        <p:spPr>
          <a:xfrm>
            <a:off x="6357940" y="2176282"/>
            <a:ext cx="2371725" cy="546391"/>
          </a:xfrm>
          <a:prstGeom prst="rect">
            <a:avLst/>
          </a:prstGeom>
        </p:spPr>
      </p:pic>
      <p:cxnSp>
        <p:nvCxnSpPr>
          <p:cNvPr id="6" name="Straight Arrow Connector 5">
            <a:extLst>
              <a:ext uri="{FF2B5EF4-FFF2-40B4-BE49-F238E27FC236}">
                <a16:creationId xmlns:a16="http://schemas.microsoft.com/office/drawing/2014/main" id="{4562E7E6-1DC5-7273-799F-D3D13DB7C82E}"/>
              </a:ext>
            </a:extLst>
          </p:cNvPr>
          <p:cNvCxnSpPr>
            <a:cxnSpLocks/>
          </p:cNvCxnSpPr>
          <p:nvPr/>
        </p:nvCxnSpPr>
        <p:spPr>
          <a:xfrm>
            <a:off x="2411506" y="2574605"/>
            <a:ext cx="699101"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6D871B8-0C3A-4956-6DDE-DEF661CD07E4}"/>
              </a:ext>
            </a:extLst>
          </p:cNvPr>
          <p:cNvCxnSpPr>
            <a:cxnSpLocks/>
          </p:cNvCxnSpPr>
          <p:nvPr/>
        </p:nvCxnSpPr>
        <p:spPr>
          <a:xfrm>
            <a:off x="2411506" y="4804548"/>
            <a:ext cx="699101" cy="0"/>
          </a:xfrm>
          <a:prstGeom prst="straightConnector1">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511801E5-CCDB-F2E9-1912-E1DB1D877FC6}"/>
              </a:ext>
            </a:extLst>
          </p:cNvPr>
          <p:cNvSpPr/>
          <p:nvPr/>
        </p:nvSpPr>
        <p:spPr>
          <a:xfrm>
            <a:off x="3286125" y="1759198"/>
            <a:ext cx="2724150" cy="326072"/>
          </a:xfrm>
          <a:prstGeom prst="roundRect">
            <a:avLst>
              <a:gd name="adj" fmla="val 429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50" dirty="0">
                <a:latin typeface="+mj-lt"/>
              </a:rPr>
              <a:t>ENTITY</a:t>
            </a:r>
            <a:endParaRPr lang="en-CA" b="1" spc="50" dirty="0">
              <a:latin typeface="+mj-lt"/>
            </a:endParaRPr>
          </a:p>
        </p:txBody>
      </p:sp>
      <p:sp>
        <p:nvSpPr>
          <p:cNvPr id="10" name="Rectangle: Rounded Corners 9">
            <a:extLst>
              <a:ext uri="{FF2B5EF4-FFF2-40B4-BE49-F238E27FC236}">
                <a16:creationId xmlns:a16="http://schemas.microsoft.com/office/drawing/2014/main" id="{FA447AF2-6B39-8A4D-9195-BB0F53EC9D6D}"/>
              </a:ext>
            </a:extLst>
          </p:cNvPr>
          <p:cNvSpPr/>
          <p:nvPr/>
        </p:nvSpPr>
        <p:spPr>
          <a:xfrm>
            <a:off x="6181727" y="1759198"/>
            <a:ext cx="2724150" cy="326072"/>
          </a:xfrm>
          <a:prstGeom prst="roundRect">
            <a:avLst>
              <a:gd name="adj" fmla="val 429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50" dirty="0">
                <a:latin typeface="+mj-lt"/>
              </a:rPr>
              <a:t>LICENSED BY</a:t>
            </a:r>
            <a:endParaRPr lang="en-CA" b="1" spc="50" dirty="0">
              <a:latin typeface="+mj-lt"/>
            </a:endParaRPr>
          </a:p>
        </p:txBody>
      </p:sp>
      <p:sp>
        <p:nvSpPr>
          <p:cNvPr id="11" name="Rectangle: Rounded Corners 10">
            <a:extLst>
              <a:ext uri="{FF2B5EF4-FFF2-40B4-BE49-F238E27FC236}">
                <a16:creationId xmlns:a16="http://schemas.microsoft.com/office/drawing/2014/main" id="{9A6D9D37-3548-B39A-1AF2-8F815EEA6A5A}"/>
              </a:ext>
            </a:extLst>
          </p:cNvPr>
          <p:cNvSpPr/>
          <p:nvPr/>
        </p:nvSpPr>
        <p:spPr>
          <a:xfrm>
            <a:off x="9077325" y="1749383"/>
            <a:ext cx="2724150" cy="326072"/>
          </a:xfrm>
          <a:prstGeom prst="roundRect">
            <a:avLst>
              <a:gd name="adj" fmla="val 429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50" dirty="0">
                <a:latin typeface="+mj-lt"/>
              </a:rPr>
              <a:t>AVAILABILITY</a:t>
            </a:r>
            <a:endParaRPr lang="en-CA" b="1" spc="50" dirty="0">
              <a:latin typeface="+mj-lt"/>
            </a:endParaRPr>
          </a:p>
        </p:txBody>
      </p:sp>
      <p:sp>
        <p:nvSpPr>
          <p:cNvPr id="12" name="TextBox 11">
            <a:extLst>
              <a:ext uri="{FF2B5EF4-FFF2-40B4-BE49-F238E27FC236}">
                <a16:creationId xmlns:a16="http://schemas.microsoft.com/office/drawing/2014/main" id="{E487598E-D157-53F0-8665-2258A1125898}"/>
              </a:ext>
            </a:extLst>
          </p:cNvPr>
          <p:cNvSpPr txBox="1"/>
          <p:nvPr/>
        </p:nvSpPr>
        <p:spPr>
          <a:xfrm>
            <a:off x="3371850" y="2308480"/>
            <a:ext cx="2724150" cy="505203"/>
          </a:xfrm>
          <a:prstGeom prst="rect">
            <a:avLst/>
          </a:prstGeom>
          <a:noFill/>
        </p:spPr>
        <p:txBody>
          <a:bodyPr wrap="square" lIns="0" tIns="0" rtlCol="0">
            <a:spAutoFit/>
          </a:bodyPr>
          <a:lstStyle/>
          <a:p>
            <a:pPr algn="ctr"/>
            <a:r>
              <a:rPr lang="en-US" dirty="0">
                <a:solidFill>
                  <a:schemeClr val="bg2"/>
                </a:solidFill>
                <a:latin typeface="Arial" panose="020B0604020202020204" pitchFamily="34" charset="0"/>
                <a:cs typeface="Arial" panose="020B0604020202020204" pitchFamily="34" charset="0"/>
              </a:rPr>
              <a:t>Canadian entity with a Canadian physical presence</a:t>
            </a:r>
            <a:endParaRPr lang="en-CA" dirty="0">
              <a:solidFill>
                <a:schemeClr val="bg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62C88C8C-DC1C-49A3-3245-1F61CBDF9173}"/>
              </a:ext>
            </a:extLst>
          </p:cNvPr>
          <p:cNvSpPr txBox="1"/>
          <p:nvPr/>
        </p:nvSpPr>
        <p:spPr>
          <a:xfrm>
            <a:off x="6253934" y="2778673"/>
            <a:ext cx="2724150" cy="505203"/>
          </a:xfrm>
          <a:prstGeom prst="rect">
            <a:avLst/>
          </a:prstGeom>
          <a:noFill/>
        </p:spPr>
        <p:txBody>
          <a:bodyPr wrap="square" lIns="0" tIns="0" rtlCol="0">
            <a:spAutoFit/>
          </a:bodyPr>
          <a:lstStyle/>
          <a:p>
            <a:pPr algn="ctr"/>
            <a:r>
              <a:rPr lang="en-US" dirty="0">
                <a:solidFill>
                  <a:schemeClr val="bg1"/>
                </a:solidFill>
                <a:latin typeface="Arial" panose="020B0604020202020204" pitchFamily="34" charset="0"/>
                <a:cs typeface="Arial" panose="020B0604020202020204" pitchFamily="34" charset="0"/>
              </a:rPr>
              <a:t>The Alcohol and Gaming Commission of Ontario</a:t>
            </a:r>
            <a:endParaRPr lang="en-CA" dirty="0">
              <a:solidFill>
                <a:schemeClr val="bg1"/>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861FF23-7CE6-E595-B595-9A1CDBD1160C}"/>
              </a:ext>
            </a:extLst>
          </p:cNvPr>
          <p:cNvSpPr txBox="1"/>
          <p:nvPr/>
        </p:nvSpPr>
        <p:spPr>
          <a:xfrm>
            <a:off x="9136018" y="2308796"/>
            <a:ext cx="2724150" cy="271293"/>
          </a:xfrm>
          <a:prstGeom prst="rect">
            <a:avLst/>
          </a:prstGeom>
          <a:noFill/>
        </p:spPr>
        <p:txBody>
          <a:bodyPr wrap="square" lIns="0" tIns="0" rtlCol="0">
            <a:spAutoFit/>
          </a:bodyPr>
          <a:lstStyle/>
          <a:p>
            <a:pPr algn="ctr"/>
            <a:r>
              <a:rPr lang="en-US" dirty="0">
                <a:solidFill>
                  <a:schemeClr val="bg2"/>
                </a:solidFill>
                <a:latin typeface="Arial" panose="020B0604020202020204" pitchFamily="34" charset="0"/>
                <a:cs typeface="Arial" panose="020B0604020202020204" pitchFamily="34" charset="0"/>
              </a:rPr>
              <a:t>Customers located in Ontario</a:t>
            </a:r>
            <a:endParaRPr lang="en-CA" dirty="0">
              <a:solidFill>
                <a:schemeClr val="bg2"/>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69824B44-08CC-FFAB-6392-D4C5589B3E9F}"/>
              </a:ext>
            </a:extLst>
          </p:cNvPr>
          <p:cNvSpPr/>
          <p:nvPr/>
        </p:nvSpPr>
        <p:spPr>
          <a:xfrm>
            <a:off x="3286125" y="4019633"/>
            <a:ext cx="2724150" cy="326072"/>
          </a:xfrm>
          <a:prstGeom prst="roundRect">
            <a:avLst>
              <a:gd name="adj" fmla="val 429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50" dirty="0">
                <a:latin typeface="+mj-lt"/>
              </a:rPr>
              <a:t>ENTITY</a:t>
            </a:r>
            <a:endParaRPr lang="en-CA" b="1" spc="50" dirty="0">
              <a:latin typeface="+mj-lt"/>
            </a:endParaRPr>
          </a:p>
        </p:txBody>
      </p:sp>
      <p:sp>
        <p:nvSpPr>
          <p:cNvPr id="16" name="Rectangle: Rounded Corners 15">
            <a:extLst>
              <a:ext uri="{FF2B5EF4-FFF2-40B4-BE49-F238E27FC236}">
                <a16:creationId xmlns:a16="http://schemas.microsoft.com/office/drawing/2014/main" id="{25C31325-2804-5C04-F1F1-EFC4A3BBDC67}"/>
              </a:ext>
            </a:extLst>
          </p:cNvPr>
          <p:cNvSpPr/>
          <p:nvPr/>
        </p:nvSpPr>
        <p:spPr>
          <a:xfrm>
            <a:off x="6181727" y="4019633"/>
            <a:ext cx="2724150" cy="326072"/>
          </a:xfrm>
          <a:prstGeom prst="roundRect">
            <a:avLst>
              <a:gd name="adj" fmla="val 429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50" dirty="0">
                <a:latin typeface="+mj-lt"/>
              </a:rPr>
              <a:t>LICENSED BY</a:t>
            </a:r>
            <a:endParaRPr lang="en-CA" b="1" spc="50" dirty="0">
              <a:latin typeface="+mj-lt"/>
            </a:endParaRPr>
          </a:p>
        </p:txBody>
      </p:sp>
      <p:sp>
        <p:nvSpPr>
          <p:cNvPr id="17" name="Rectangle: Rounded Corners 16">
            <a:extLst>
              <a:ext uri="{FF2B5EF4-FFF2-40B4-BE49-F238E27FC236}">
                <a16:creationId xmlns:a16="http://schemas.microsoft.com/office/drawing/2014/main" id="{73593133-E8E0-3A80-371D-1E0B8F878715}"/>
              </a:ext>
            </a:extLst>
          </p:cNvPr>
          <p:cNvSpPr/>
          <p:nvPr/>
        </p:nvSpPr>
        <p:spPr>
          <a:xfrm>
            <a:off x="9077325" y="4009818"/>
            <a:ext cx="2724150" cy="326072"/>
          </a:xfrm>
          <a:prstGeom prst="roundRect">
            <a:avLst>
              <a:gd name="adj" fmla="val 4295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pc="50" dirty="0">
                <a:latin typeface="+mj-lt"/>
              </a:rPr>
              <a:t>AVAILABILITY</a:t>
            </a:r>
            <a:endParaRPr lang="en-CA" b="1" spc="50" dirty="0">
              <a:latin typeface="+mj-lt"/>
            </a:endParaRPr>
          </a:p>
        </p:txBody>
      </p:sp>
      <p:sp>
        <p:nvSpPr>
          <p:cNvPr id="18" name="TextBox 17">
            <a:extLst>
              <a:ext uri="{FF2B5EF4-FFF2-40B4-BE49-F238E27FC236}">
                <a16:creationId xmlns:a16="http://schemas.microsoft.com/office/drawing/2014/main" id="{20F98436-CD99-3C53-27C2-CF88F43CFA9D}"/>
              </a:ext>
            </a:extLst>
          </p:cNvPr>
          <p:cNvSpPr txBox="1"/>
          <p:nvPr/>
        </p:nvSpPr>
        <p:spPr>
          <a:xfrm>
            <a:off x="3344626" y="4567029"/>
            <a:ext cx="2724150" cy="982257"/>
          </a:xfrm>
          <a:prstGeom prst="rect">
            <a:avLst/>
          </a:prstGeom>
          <a:noFill/>
        </p:spPr>
        <p:txBody>
          <a:bodyPr wrap="square" lIns="0" tIns="0" rtlCol="0">
            <a:spAutoFit/>
          </a:bodyPr>
          <a:lstStyle/>
          <a:p>
            <a:pPr algn="ctr"/>
            <a:r>
              <a:rPr lang="en-US" dirty="0">
                <a:solidFill>
                  <a:schemeClr val="bg2"/>
                </a:solidFill>
              </a:rPr>
              <a:t>Managed services provider to northstarbets.com*, iGaming site owned and </a:t>
            </a:r>
            <a:r>
              <a:rPr lang="en-US" dirty="0">
                <a:solidFill>
                  <a:schemeClr val="bg2"/>
                </a:solidFill>
                <a:latin typeface="Arial" panose="020B0604020202020204" pitchFamily="34" charset="0"/>
                <a:cs typeface="Arial" panose="020B0604020202020204" pitchFamily="34" charset="0"/>
              </a:rPr>
              <a:t>operated</a:t>
            </a:r>
            <a:r>
              <a:rPr lang="en-US" dirty="0">
                <a:solidFill>
                  <a:schemeClr val="bg2"/>
                </a:solidFill>
              </a:rPr>
              <a:t> by the Abenaki Council of Wolinak </a:t>
            </a:r>
            <a:endParaRPr lang="en-CA" dirty="0">
              <a:solidFill>
                <a:schemeClr val="bg2"/>
              </a:solidFill>
            </a:endParaRPr>
          </a:p>
        </p:txBody>
      </p:sp>
      <p:sp>
        <p:nvSpPr>
          <p:cNvPr id="19" name="TextBox 18">
            <a:extLst>
              <a:ext uri="{FF2B5EF4-FFF2-40B4-BE49-F238E27FC236}">
                <a16:creationId xmlns:a16="http://schemas.microsoft.com/office/drawing/2014/main" id="{23CD0D8B-C6DB-F205-9EE0-173793CE4D40}"/>
              </a:ext>
            </a:extLst>
          </p:cNvPr>
          <p:cNvSpPr txBox="1"/>
          <p:nvPr/>
        </p:nvSpPr>
        <p:spPr>
          <a:xfrm>
            <a:off x="6253934" y="5058158"/>
            <a:ext cx="2724150" cy="505203"/>
          </a:xfrm>
          <a:prstGeom prst="rect">
            <a:avLst/>
          </a:prstGeom>
          <a:noFill/>
        </p:spPr>
        <p:txBody>
          <a:bodyPr wrap="square" lIns="0" tIns="0" rtlCol="0">
            <a:spAutoFit/>
          </a:bodyPr>
          <a:lstStyle/>
          <a:p>
            <a:pPr algn="ctr"/>
            <a:r>
              <a:rPr lang="en-US" dirty="0">
                <a:solidFill>
                  <a:schemeClr val="bg1"/>
                </a:solidFill>
              </a:rPr>
              <a:t>The </a:t>
            </a:r>
            <a:r>
              <a:rPr lang="en-US" dirty="0">
                <a:solidFill>
                  <a:schemeClr val="bg1"/>
                </a:solidFill>
                <a:latin typeface="Arial" panose="020B0604020202020204" pitchFamily="34" charset="0"/>
                <a:cs typeface="Arial" panose="020B0604020202020204" pitchFamily="34" charset="0"/>
              </a:rPr>
              <a:t>Kahnawake</a:t>
            </a:r>
            <a:r>
              <a:rPr lang="en-US" dirty="0">
                <a:solidFill>
                  <a:schemeClr val="bg1"/>
                </a:solidFill>
              </a:rPr>
              <a:t> Gaming Commission</a:t>
            </a:r>
            <a:endParaRPr lang="en-CA" dirty="0">
              <a:solidFill>
                <a:schemeClr val="bg1"/>
              </a:solidFill>
            </a:endParaRPr>
          </a:p>
        </p:txBody>
      </p:sp>
      <p:sp>
        <p:nvSpPr>
          <p:cNvPr id="20" name="TextBox 19">
            <a:extLst>
              <a:ext uri="{FF2B5EF4-FFF2-40B4-BE49-F238E27FC236}">
                <a16:creationId xmlns:a16="http://schemas.microsoft.com/office/drawing/2014/main" id="{ECFE4ABD-8381-C41A-8F34-9F701E532B7D}"/>
              </a:ext>
            </a:extLst>
          </p:cNvPr>
          <p:cNvSpPr txBox="1"/>
          <p:nvPr/>
        </p:nvSpPr>
        <p:spPr>
          <a:xfrm>
            <a:off x="9163242" y="4567029"/>
            <a:ext cx="2724150" cy="505203"/>
          </a:xfrm>
          <a:prstGeom prst="rect">
            <a:avLst/>
          </a:prstGeom>
          <a:noFill/>
        </p:spPr>
        <p:txBody>
          <a:bodyPr wrap="square" lIns="0" tIns="0" rtlCol="0">
            <a:spAutoFit/>
          </a:bodyPr>
          <a:lstStyle/>
          <a:p>
            <a:pPr algn="ctr"/>
            <a:r>
              <a:rPr lang="en-US" dirty="0">
                <a:solidFill>
                  <a:schemeClr val="bg2"/>
                </a:solidFill>
              </a:rPr>
              <a:t>Customers located in Canada </a:t>
            </a:r>
            <a:r>
              <a:rPr lang="en-US" dirty="0">
                <a:solidFill>
                  <a:schemeClr val="bg2"/>
                </a:solidFill>
                <a:latin typeface="Arial" panose="020B0604020202020204" pitchFamily="34" charset="0"/>
                <a:cs typeface="Arial" panose="020B0604020202020204" pitchFamily="34" charset="0"/>
              </a:rPr>
              <a:t>excluding</a:t>
            </a:r>
            <a:r>
              <a:rPr lang="en-US" dirty="0">
                <a:solidFill>
                  <a:schemeClr val="bg2"/>
                </a:solidFill>
              </a:rPr>
              <a:t> Ontario</a:t>
            </a:r>
            <a:endParaRPr lang="en-CA" dirty="0">
              <a:solidFill>
                <a:schemeClr val="bg2"/>
              </a:solidFill>
            </a:endParaRPr>
          </a:p>
        </p:txBody>
      </p:sp>
      <p:pic>
        <p:nvPicPr>
          <p:cNvPr id="21" name="Content Placeholder 4">
            <a:extLst>
              <a:ext uri="{FF2B5EF4-FFF2-40B4-BE49-F238E27FC236}">
                <a16:creationId xmlns:a16="http://schemas.microsoft.com/office/drawing/2014/main" id="{6078257F-0FC7-0DD4-BAF5-BE9CD7477F94}"/>
              </a:ext>
            </a:extLst>
          </p:cNvPr>
          <p:cNvPicPr>
            <a:picLocks noChangeAspect="1"/>
          </p:cNvPicPr>
          <p:nvPr/>
        </p:nvPicPr>
        <p:blipFill rotWithShape="1">
          <a:blip r:embed="rId3"/>
          <a:srcRect l="50574" t="67770" r="31830" b="18011"/>
          <a:stretch/>
        </p:blipFill>
        <p:spPr>
          <a:xfrm>
            <a:off x="6529389" y="4425268"/>
            <a:ext cx="2028825" cy="532898"/>
          </a:xfrm>
          <a:prstGeom prst="rect">
            <a:avLst/>
          </a:prstGeom>
        </p:spPr>
      </p:pic>
      <p:pic>
        <p:nvPicPr>
          <p:cNvPr id="25" name="Picture 24">
            <a:extLst>
              <a:ext uri="{FF2B5EF4-FFF2-40B4-BE49-F238E27FC236}">
                <a16:creationId xmlns:a16="http://schemas.microsoft.com/office/drawing/2014/main" id="{5E323EA4-F311-D9A2-CE4D-449D3059AEAD}"/>
              </a:ext>
            </a:extLst>
          </p:cNvPr>
          <p:cNvPicPr>
            <a:picLocks noChangeAspect="1"/>
          </p:cNvPicPr>
          <p:nvPr/>
        </p:nvPicPr>
        <p:blipFill>
          <a:blip r:embed="rId4"/>
          <a:srcRect/>
          <a:stretch>
            <a:fillRect/>
          </a:stretch>
        </p:blipFill>
        <p:spPr>
          <a:xfrm>
            <a:off x="70884" y="2388282"/>
            <a:ext cx="2303996" cy="345600"/>
          </a:xfrm>
          <a:prstGeom prst="rect">
            <a:avLst/>
          </a:prstGeom>
        </p:spPr>
      </p:pic>
      <p:sp>
        <p:nvSpPr>
          <p:cNvPr id="24" name="TextBox 23">
            <a:extLst>
              <a:ext uri="{FF2B5EF4-FFF2-40B4-BE49-F238E27FC236}">
                <a16:creationId xmlns:a16="http://schemas.microsoft.com/office/drawing/2014/main" id="{779A9E8D-FDE3-A503-EDD5-D2222B4CB5D4}"/>
              </a:ext>
            </a:extLst>
          </p:cNvPr>
          <p:cNvSpPr txBox="1"/>
          <p:nvPr/>
        </p:nvSpPr>
        <p:spPr>
          <a:xfrm>
            <a:off x="801188" y="2762124"/>
            <a:ext cx="914400" cy="317459"/>
          </a:xfrm>
          <a:prstGeom prst="rect">
            <a:avLst/>
          </a:prstGeom>
          <a:noFill/>
        </p:spPr>
        <p:txBody>
          <a:bodyPr wrap="square" rtlCol="0">
            <a:spAutoFit/>
          </a:bodyPr>
          <a:lstStyle/>
          <a:p>
            <a:r>
              <a:rPr lang="en-CA" b="1" dirty="0"/>
              <a:t>.</a:t>
            </a:r>
            <a:r>
              <a:rPr lang="en-CA" b="1" dirty="0">
                <a:latin typeface="Arial" panose="020B0604020202020204" pitchFamily="34" charset="0"/>
                <a:cs typeface="Arial" panose="020B0604020202020204" pitchFamily="34" charset="0"/>
              </a:rPr>
              <a:t>CA</a:t>
            </a:r>
          </a:p>
        </p:txBody>
      </p:sp>
      <p:pic>
        <p:nvPicPr>
          <p:cNvPr id="26" name="Picture 25">
            <a:extLst>
              <a:ext uri="{FF2B5EF4-FFF2-40B4-BE49-F238E27FC236}">
                <a16:creationId xmlns:a16="http://schemas.microsoft.com/office/drawing/2014/main" id="{106BADB9-33C8-FF90-723C-E32673F0E6A0}"/>
              </a:ext>
            </a:extLst>
          </p:cNvPr>
          <p:cNvPicPr>
            <a:picLocks noChangeAspect="1"/>
          </p:cNvPicPr>
          <p:nvPr/>
        </p:nvPicPr>
        <p:blipFill>
          <a:blip r:embed="rId4"/>
          <a:srcRect/>
          <a:stretch>
            <a:fillRect/>
          </a:stretch>
        </p:blipFill>
        <p:spPr>
          <a:xfrm>
            <a:off x="141897" y="4612566"/>
            <a:ext cx="2303996" cy="345600"/>
          </a:xfrm>
          <a:prstGeom prst="rect">
            <a:avLst/>
          </a:prstGeom>
        </p:spPr>
      </p:pic>
      <p:sp>
        <p:nvSpPr>
          <p:cNvPr id="28" name="TextBox 27">
            <a:extLst>
              <a:ext uri="{FF2B5EF4-FFF2-40B4-BE49-F238E27FC236}">
                <a16:creationId xmlns:a16="http://schemas.microsoft.com/office/drawing/2014/main" id="{C97CF278-0CB8-884C-5F7A-9A019F376BF9}"/>
              </a:ext>
            </a:extLst>
          </p:cNvPr>
          <p:cNvSpPr txBox="1"/>
          <p:nvPr/>
        </p:nvSpPr>
        <p:spPr>
          <a:xfrm>
            <a:off x="801188" y="4986408"/>
            <a:ext cx="914400" cy="317459"/>
          </a:xfrm>
          <a:prstGeom prst="rect">
            <a:avLst/>
          </a:prstGeom>
          <a:noFill/>
        </p:spPr>
        <p:txBody>
          <a:bodyPr wrap="square" rtlCol="0">
            <a:spAutoFit/>
          </a:bodyPr>
          <a:lstStyle/>
          <a:p>
            <a:r>
              <a:rPr lang="en-CA" b="1" dirty="0"/>
              <a:t>.COM</a:t>
            </a:r>
          </a:p>
        </p:txBody>
      </p:sp>
      <p:pic>
        <p:nvPicPr>
          <p:cNvPr id="23" name="Picture 22">
            <a:extLst>
              <a:ext uri="{FF2B5EF4-FFF2-40B4-BE49-F238E27FC236}">
                <a16:creationId xmlns:a16="http://schemas.microsoft.com/office/drawing/2014/main" id="{76A02E49-186D-3FEF-45D0-0838C78EA85E}"/>
              </a:ext>
            </a:extLst>
          </p:cNvPr>
          <p:cNvPicPr>
            <a:picLocks noChangeAspect="1"/>
          </p:cNvPicPr>
          <p:nvPr/>
        </p:nvPicPr>
        <p:blipFill>
          <a:blip r:embed="rId4"/>
          <a:srcRect/>
          <a:stretch>
            <a:fillRect/>
          </a:stretch>
        </p:blipFill>
        <p:spPr>
          <a:xfrm>
            <a:off x="10126520" y="287323"/>
            <a:ext cx="1805130" cy="270770"/>
          </a:xfrm>
          <a:prstGeom prst="rect">
            <a:avLst/>
          </a:prstGeom>
        </p:spPr>
      </p:pic>
    </p:spTree>
    <p:extLst>
      <p:ext uri="{BB962C8B-B14F-4D97-AF65-F5344CB8AC3E}">
        <p14:creationId xmlns:p14="http://schemas.microsoft.com/office/powerpoint/2010/main" val="2987225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0D75BA96-54CE-4860-BDC3-1AFC83A79338}"/>
              </a:ext>
            </a:extLst>
          </p:cNvPr>
          <p:cNvSpPr>
            <a:spLocks noGrp="1"/>
          </p:cNvSpPr>
          <p:nvPr>
            <p:ph type="title"/>
          </p:nvPr>
        </p:nvSpPr>
        <p:spPr/>
        <p:txBody>
          <a:bodyPr/>
          <a:lstStyle/>
          <a:p>
            <a:r>
              <a:rPr lang="en-US" dirty="0"/>
              <a:t>KEY MILESTONES</a:t>
            </a:r>
          </a:p>
        </p:txBody>
      </p:sp>
      <p:sp>
        <p:nvSpPr>
          <p:cNvPr id="8" name="Arrow: Down 7">
            <a:extLst>
              <a:ext uri="{FF2B5EF4-FFF2-40B4-BE49-F238E27FC236}">
                <a16:creationId xmlns:a16="http://schemas.microsoft.com/office/drawing/2014/main" id="{3F675A58-AA5A-49C9-B320-CB7661577CCA}"/>
              </a:ext>
            </a:extLst>
          </p:cNvPr>
          <p:cNvSpPr/>
          <p:nvPr/>
        </p:nvSpPr>
        <p:spPr>
          <a:xfrm rot="16200000">
            <a:off x="5702945" y="-1900190"/>
            <a:ext cx="649258" cy="11452559"/>
          </a:xfrm>
          <a:prstGeom prst="downArrow">
            <a:avLst/>
          </a:prstGeom>
          <a:solidFill>
            <a:srgbClr val="00A9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tabLst/>
              <a:defRPr/>
            </a:pPr>
            <a:endParaRPr kumimoji="0" lang="en-CA"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119" name="TextBox 118">
            <a:extLst>
              <a:ext uri="{FF2B5EF4-FFF2-40B4-BE49-F238E27FC236}">
                <a16:creationId xmlns:a16="http://schemas.microsoft.com/office/drawing/2014/main" id="{D57EAE01-7B04-4496-9AAA-936BCB10DFEE}"/>
              </a:ext>
            </a:extLst>
          </p:cNvPr>
          <p:cNvSpPr txBox="1"/>
          <p:nvPr/>
        </p:nvSpPr>
        <p:spPr>
          <a:xfrm>
            <a:off x="501318" y="1664008"/>
            <a:ext cx="2379351" cy="1916935"/>
          </a:xfrm>
          <a:prstGeom prst="rect">
            <a:avLst/>
          </a:prstGeom>
          <a:noFill/>
        </p:spPr>
        <p:txBody>
          <a:bodyPr wrap="square" rtlCol="0">
            <a:spAutoFit/>
          </a:bodyPr>
          <a:lstStyle/>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Final Phase Strategic Investment</a:t>
            </a:r>
          </a:p>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lang="en-US" sz="900" dirty="0">
                <a:solidFill>
                  <a:srgbClr val="000000"/>
                </a:solidFill>
                <a:latin typeface="Arial" panose="020B0604020202020204" pitchFamily="34" charset="0"/>
                <a:cs typeface="Arial" panose="020B0604020202020204" pitchFamily="34" charset="0"/>
              </a:rPr>
              <a:t>Playtech plc, a leading B2B platform provider invested $12.25M into the Company by way of a convertible debenture. Playtech’s investment further deepens the partnership with NorthStar, expands contract geography to include all of Canada and provides NorthStar with sector expertise</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0" name="TextBox 119">
            <a:extLst>
              <a:ext uri="{FF2B5EF4-FFF2-40B4-BE49-F238E27FC236}">
                <a16:creationId xmlns:a16="http://schemas.microsoft.com/office/drawing/2014/main" id="{54F38C07-A6C1-475C-96A0-025F9CEACCED}"/>
              </a:ext>
            </a:extLst>
          </p:cNvPr>
          <p:cNvSpPr txBox="1"/>
          <p:nvPr/>
        </p:nvSpPr>
        <p:spPr>
          <a:xfrm>
            <a:off x="501319" y="987155"/>
            <a:ext cx="2015999" cy="2618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solidFill>
                  <a:srgbClr val="00B0F0"/>
                </a:solidFill>
                <a:effectLst/>
                <a:uLnTx/>
                <a:uFillTx/>
                <a:latin typeface="Calibri"/>
                <a:ea typeface="+mn-ea"/>
                <a:cs typeface="Arial" panose="020B0604020202020204" pitchFamily="34" charset="0"/>
              </a:rPr>
              <a:t>COMPLETE</a:t>
            </a:r>
          </a:p>
        </p:txBody>
      </p:sp>
      <p:sp>
        <p:nvSpPr>
          <p:cNvPr id="121" name="TextBox 120">
            <a:extLst>
              <a:ext uri="{FF2B5EF4-FFF2-40B4-BE49-F238E27FC236}">
                <a16:creationId xmlns:a16="http://schemas.microsoft.com/office/drawing/2014/main" id="{A1E30825-F8B1-48CC-A798-3B3AD9F07109}"/>
              </a:ext>
            </a:extLst>
          </p:cNvPr>
          <p:cNvSpPr txBox="1"/>
          <p:nvPr/>
        </p:nvSpPr>
        <p:spPr>
          <a:xfrm>
            <a:off x="501318" y="1249022"/>
            <a:ext cx="2016000" cy="307777"/>
          </a:xfrm>
          <a:prstGeom prst="rect">
            <a:avLst/>
          </a:prstGeom>
          <a:solidFill>
            <a:srgbClr val="00B0F0"/>
          </a:solidFill>
        </p:spPr>
        <p:txBody>
          <a:bodyPr wrap="square" rtlCol="0" anchor="ctr">
            <a:sp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solidFill>
                  <a:schemeClr val="bg1"/>
                </a:solidFill>
                <a:effectLst/>
                <a:uLnTx/>
                <a:uFillTx/>
                <a:latin typeface="Calibri"/>
                <a:ea typeface="+mn-ea"/>
                <a:cs typeface="Arial" panose="020B0604020202020204" pitchFamily="34" charset="0"/>
              </a:rPr>
              <a:t>December 2022</a:t>
            </a:r>
          </a:p>
        </p:txBody>
      </p:sp>
      <p:sp>
        <p:nvSpPr>
          <p:cNvPr id="126" name="TextBox 125">
            <a:extLst>
              <a:ext uri="{FF2B5EF4-FFF2-40B4-BE49-F238E27FC236}">
                <a16:creationId xmlns:a16="http://schemas.microsoft.com/office/drawing/2014/main" id="{D09537AE-9B13-4BB0-830C-0F86BB8EDDC3}"/>
              </a:ext>
            </a:extLst>
          </p:cNvPr>
          <p:cNvSpPr txBox="1"/>
          <p:nvPr/>
        </p:nvSpPr>
        <p:spPr>
          <a:xfrm>
            <a:off x="501319" y="4129029"/>
            <a:ext cx="2381068" cy="2618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solidFill>
                  <a:srgbClr val="00B0F0"/>
                </a:solidFill>
                <a:effectLst/>
                <a:uLnTx/>
                <a:uFillTx/>
                <a:latin typeface="Calibri"/>
                <a:ea typeface="+mn-ea"/>
                <a:cs typeface="Arial" panose="020B0604020202020204" pitchFamily="34" charset="0"/>
              </a:rPr>
              <a:t>COMPLETE</a:t>
            </a:r>
          </a:p>
        </p:txBody>
      </p:sp>
      <p:sp>
        <p:nvSpPr>
          <p:cNvPr id="127" name="TextBox 126">
            <a:extLst>
              <a:ext uri="{FF2B5EF4-FFF2-40B4-BE49-F238E27FC236}">
                <a16:creationId xmlns:a16="http://schemas.microsoft.com/office/drawing/2014/main" id="{628F872A-A3DB-45A5-B9F8-3626BDEE4021}"/>
              </a:ext>
            </a:extLst>
          </p:cNvPr>
          <p:cNvSpPr txBox="1"/>
          <p:nvPr/>
        </p:nvSpPr>
        <p:spPr>
          <a:xfrm>
            <a:off x="501319" y="4396379"/>
            <a:ext cx="2381068" cy="307777"/>
          </a:xfrm>
          <a:prstGeom prst="rect">
            <a:avLst/>
          </a:prstGeom>
          <a:solidFill>
            <a:srgbClr val="00B0F0"/>
          </a:solidFill>
        </p:spPr>
        <p:txBody>
          <a:bodyPr wrap="square" rtlCol="0" anchor="ctr">
            <a:sp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lang="en-US" b="1" dirty="0">
                <a:solidFill>
                  <a:srgbClr val="FFFFFF"/>
                </a:solidFill>
              </a:rPr>
              <a:t>March 2023</a:t>
            </a:r>
            <a:endParaRPr kumimoji="0" lang="en-US" sz="1400" b="1" i="0" u="none" strike="noStrike" kern="1200" cap="none" spc="0" normalizeH="0" baseline="0" noProof="0" dirty="0">
              <a:ln>
                <a:noFill/>
              </a:ln>
              <a:solidFill>
                <a:srgbClr val="FFFFFF"/>
              </a:solidFill>
              <a:effectLst/>
              <a:uLnTx/>
              <a:uFillTx/>
              <a:latin typeface="Calibri"/>
              <a:ea typeface="+mn-ea"/>
              <a:cs typeface="Arial" panose="020B0604020202020204" pitchFamily="34" charset="0"/>
            </a:endParaRPr>
          </a:p>
        </p:txBody>
      </p:sp>
      <p:sp>
        <p:nvSpPr>
          <p:cNvPr id="128" name="TextBox 127">
            <a:extLst>
              <a:ext uri="{FF2B5EF4-FFF2-40B4-BE49-F238E27FC236}">
                <a16:creationId xmlns:a16="http://schemas.microsoft.com/office/drawing/2014/main" id="{913DB666-B7B3-434B-884C-6A5260DFC36D}"/>
              </a:ext>
            </a:extLst>
          </p:cNvPr>
          <p:cNvSpPr txBox="1"/>
          <p:nvPr/>
        </p:nvSpPr>
        <p:spPr>
          <a:xfrm>
            <a:off x="501319" y="4746214"/>
            <a:ext cx="2381068" cy="759247"/>
          </a:xfrm>
          <a:prstGeom prst="rect">
            <a:avLst/>
          </a:prstGeom>
          <a:noFill/>
        </p:spPr>
        <p:txBody>
          <a:bodyPr wrap="square" rtlCol="0">
            <a:spAutoFit/>
          </a:bodyPr>
          <a:lstStyle/>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IPO and Business Expansion</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lang="en-US" sz="900" dirty="0">
                <a:solidFill>
                  <a:srgbClr val="000000"/>
                </a:solidFill>
                <a:latin typeface="Arial" panose="020B0604020202020204" pitchFamily="34" charset="0"/>
                <a:cs typeface="Arial" panose="020B0604020202020204" pitchFamily="34" charset="0"/>
              </a:rPr>
              <a:t>NorthStar successfully listed on the TSX-V exchange March 2023</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0" name="TextBox 129">
            <a:extLst>
              <a:ext uri="{FF2B5EF4-FFF2-40B4-BE49-F238E27FC236}">
                <a16:creationId xmlns:a16="http://schemas.microsoft.com/office/drawing/2014/main" id="{CDFBF7B7-1C1E-40E2-87AC-912AE40BD721}"/>
              </a:ext>
            </a:extLst>
          </p:cNvPr>
          <p:cNvSpPr txBox="1"/>
          <p:nvPr/>
        </p:nvSpPr>
        <p:spPr>
          <a:xfrm>
            <a:off x="3015737" y="987155"/>
            <a:ext cx="2487215" cy="2618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solidFill>
                  <a:srgbClr val="00B0F0"/>
                </a:solidFill>
                <a:effectLst/>
                <a:uLnTx/>
                <a:uFillTx/>
                <a:latin typeface="Calibri"/>
                <a:ea typeface="+mn-ea"/>
                <a:cs typeface="Arial" panose="020B0604020202020204" pitchFamily="34" charset="0"/>
              </a:rPr>
              <a:t>COMPLETE</a:t>
            </a:r>
          </a:p>
        </p:txBody>
      </p:sp>
      <p:sp>
        <p:nvSpPr>
          <p:cNvPr id="131" name="TextBox 130">
            <a:extLst>
              <a:ext uri="{FF2B5EF4-FFF2-40B4-BE49-F238E27FC236}">
                <a16:creationId xmlns:a16="http://schemas.microsoft.com/office/drawing/2014/main" id="{18ACAF74-74F9-4BCC-9BD6-5E6F7AF9DB89}"/>
              </a:ext>
            </a:extLst>
          </p:cNvPr>
          <p:cNvSpPr txBox="1"/>
          <p:nvPr/>
        </p:nvSpPr>
        <p:spPr>
          <a:xfrm>
            <a:off x="3015741" y="1249022"/>
            <a:ext cx="2487211" cy="307777"/>
          </a:xfrm>
          <a:prstGeom prst="rect">
            <a:avLst/>
          </a:prstGeom>
          <a:solidFill>
            <a:srgbClr val="00B0F0"/>
          </a:solidFill>
        </p:spPr>
        <p:txBody>
          <a:bodyPr wrap="square" rtlCol="0" anchor="ctr">
            <a:spAutoFit/>
          </a:bodyPr>
          <a:lstStyle>
            <a:defPPr>
              <a:defRPr lang="en-US"/>
            </a:defPPr>
            <a:lvl1pPr marR="0" lvl="0" indent="0" algn="ctr" fontAlgn="auto">
              <a:lnSpc>
                <a:spcPct val="100000"/>
              </a:lnSpc>
              <a:spcBef>
                <a:spcPct val="0"/>
              </a:spcBef>
              <a:spcAft>
                <a:spcPct val="0"/>
              </a:spcAft>
              <a:buClrTx/>
              <a:buSzTx/>
              <a:defRPr kumimoji="0" b="1" i="0" u="none" strike="noStrike" cap="none" spc="0" normalizeH="0" baseline="0">
                <a:ln>
                  <a:noFill/>
                </a:ln>
                <a:solidFill>
                  <a:schemeClr val="bg1"/>
                </a:solidFill>
                <a:effectLst/>
                <a:uLnTx/>
                <a:uFillTx/>
                <a:latin typeface="Calibri"/>
                <a:cs typeface="Arial" panose="020B0604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effectLst/>
                <a:uLnTx/>
                <a:uFillTx/>
                <a:latin typeface="Calibri"/>
                <a:ea typeface="+mn-ea"/>
                <a:cs typeface="Arial" panose="020B0604020202020204" pitchFamily="34" charset="0"/>
              </a:rPr>
              <a:t>May 2023</a:t>
            </a:r>
          </a:p>
        </p:txBody>
      </p:sp>
      <p:sp>
        <p:nvSpPr>
          <p:cNvPr id="132" name="TextBox 131">
            <a:extLst>
              <a:ext uri="{FF2B5EF4-FFF2-40B4-BE49-F238E27FC236}">
                <a16:creationId xmlns:a16="http://schemas.microsoft.com/office/drawing/2014/main" id="{A85FDA94-9ECA-4E66-9A05-E8E5E6824442}"/>
              </a:ext>
            </a:extLst>
          </p:cNvPr>
          <p:cNvSpPr txBox="1"/>
          <p:nvPr/>
        </p:nvSpPr>
        <p:spPr>
          <a:xfrm>
            <a:off x="3015737" y="1664008"/>
            <a:ext cx="2487215" cy="1548565"/>
          </a:xfrm>
          <a:prstGeom prst="rect">
            <a:avLst/>
          </a:prstGeom>
          <a:noFill/>
        </p:spPr>
        <p:txBody>
          <a:bodyPr wrap="square" rtlCol="0">
            <a:spAutoFit/>
          </a:bodyPr>
          <a:lstStyle/>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kumimoji="0" lang="en-US"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Slapsho</a:t>
            </a:r>
            <a:r>
              <a:rPr lang="en-US" sz="1200" b="1" dirty="0">
                <a:solidFill>
                  <a:srgbClr val="000000"/>
                </a:solidFill>
                <a:latin typeface="Arial" panose="020B0604020202020204" pitchFamily="34" charset="0"/>
                <a:cs typeface="Arial" panose="020B0604020202020204" pitchFamily="34" charset="0"/>
              </a:rPr>
              <a:t>t Media Acquisition</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lang="en-US" sz="900" dirty="0">
                <a:solidFill>
                  <a:srgbClr val="000000"/>
                </a:solidFill>
                <a:latin typeface="Arial" panose="020B0604020202020204" pitchFamily="34" charset="0"/>
                <a:cs typeface="Arial" panose="020B0604020202020204" pitchFamily="34" charset="0"/>
              </a:rPr>
              <a:t>NorthStar acquired Slapshot Media Inc., a marketing and managed services provider to Spreads.ca, an iGaming site owned and operated by the Abenaki Council of </a:t>
            </a:r>
            <a:r>
              <a:rPr lang="en-US" sz="900" dirty="0" err="1">
                <a:solidFill>
                  <a:srgbClr val="000000"/>
                </a:solidFill>
                <a:latin typeface="Arial" panose="020B0604020202020204" pitchFamily="34" charset="0"/>
                <a:cs typeface="Arial" panose="020B0604020202020204" pitchFamily="34" charset="0"/>
              </a:rPr>
              <a:t>Wolinak</a:t>
            </a:r>
            <a:r>
              <a:rPr lang="en-US" sz="900" dirty="0">
                <a:solidFill>
                  <a:srgbClr val="000000"/>
                </a:solidFill>
                <a:latin typeface="Arial" panose="020B0604020202020204" pitchFamily="34" charset="0"/>
                <a:cs typeface="Arial" panose="020B0604020202020204" pitchFamily="34" charset="0"/>
              </a:rPr>
              <a:t>. Slapshot enables NorthStar to expands its’ operations outside Ontario and across the rest of Canada</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9" name="TextBox 138">
            <a:extLst>
              <a:ext uri="{FF2B5EF4-FFF2-40B4-BE49-F238E27FC236}">
                <a16:creationId xmlns:a16="http://schemas.microsoft.com/office/drawing/2014/main" id="{BA03628F-CB92-44CF-977A-66438EFE8587}"/>
              </a:ext>
            </a:extLst>
          </p:cNvPr>
          <p:cNvSpPr txBox="1"/>
          <p:nvPr/>
        </p:nvSpPr>
        <p:spPr>
          <a:xfrm>
            <a:off x="6001374" y="1249022"/>
            <a:ext cx="2382564" cy="307777"/>
          </a:xfrm>
          <a:prstGeom prst="rect">
            <a:avLst/>
          </a:prstGeom>
          <a:solidFill>
            <a:srgbClr val="00B0F0"/>
          </a:solidFill>
        </p:spPr>
        <p:txBody>
          <a:bodyPr wrap="square" rtlCol="0" anchor="ctr">
            <a:spAutoFit/>
          </a:bodyPr>
          <a:lstStyle>
            <a:defPPr>
              <a:defRPr lang="en-US"/>
            </a:defPPr>
            <a:lvl1pPr marR="0" lvl="0" indent="0" algn="ctr" fontAlgn="auto">
              <a:lnSpc>
                <a:spcPct val="100000"/>
              </a:lnSpc>
              <a:spcBef>
                <a:spcPct val="0"/>
              </a:spcBef>
              <a:spcAft>
                <a:spcPct val="0"/>
              </a:spcAft>
              <a:buClrTx/>
              <a:buSzTx/>
              <a:defRPr kumimoji="0" b="1" i="0" u="none" strike="noStrike" cap="none" spc="0" normalizeH="0" baseline="0">
                <a:ln>
                  <a:noFill/>
                </a:ln>
                <a:solidFill>
                  <a:schemeClr val="bg1"/>
                </a:solidFill>
                <a:effectLst/>
                <a:uLnTx/>
                <a:uFillTx/>
                <a:latin typeface="Calibri"/>
                <a:cs typeface="Arial" panose="020B0604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effectLst/>
                <a:uLnTx/>
                <a:uFillTx/>
                <a:latin typeface="Calibri"/>
                <a:ea typeface="+mn-ea"/>
                <a:cs typeface="Arial" panose="020B0604020202020204" pitchFamily="34" charset="0"/>
              </a:rPr>
              <a:t>November 2023*</a:t>
            </a:r>
          </a:p>
        </p:txBody>
      </p:sp>
      <p:sp>
        <p:nvSpPr>
          <p:cNvPr id="142" name="TextBox 141">
            <a:extLst>
              <a:ext uri="{FF2B5EF4-FFF2-40B4-BE49-F238E27FC236}">
                <a16:creationId xmlns:a16="http://schemas.microsoft.com/office/drawing/2014/main" id="{E361F174-E2F9-4712-9C91-96BA86C34473}"/>
              </a:ext>
            </a:extLst>
          </p:cNvPr>
          <p:cNvSpPr txBox="1"/>
          <p:nvPr/>
        </p:nvSpPr>
        <p:spPr>
          <a:xfrm>
            <a:off x="6001374" y="1664008"/>
            <a:ext cx="2382564" cy="1443344"/>
          </a:xfrm>
          <a:prstGeom prst="rect">
            <a:avLst/>
          </a:prstGeom>
          <a:noFill/>
        </p:spPr>
        <p:txBody>
          <a:bodyPr wrap="square" rtlCol="0">
            <a:spAutoFit/>
          </a:bodyPr>
          <a:lstStyle/>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Launched “.com” in Rest Of Canada</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NorthStar in partnership with Playtech rebranded spreads.ca into </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Northstarbets</a:t>
            </a:r>
            <a:r>
              <a:rPr lang="en-US" sz="900" dirty="0">
                <a:solidFill>
                  <a:srgbClr val="000000"/>
                </a:solidFill>
                <a:latin typeface="Arial" panose="020B0604020202020204" pitchFamily="34" charset="0"/>
                <a:cs typeface="Arial" panose="020B0604020202020204" pitchFamily="34" charset="0"/>
              </a:rPr>
              <a:t>.com during the busy Q4 sports season, opening the remaining 61% of the Canadian market to NorthStar</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43" name="TextBox 142">
            <a:extLst>
              <a:ext uri="{FF2B5EF4-FFF2-40B4-BE49-F238E27FC236}">
                <a16:creationId xmlns:a16="http://schemas.microsoft.com/office/drawing/2014/main" id="{9175C12D-1B63-4145-9CCA-6C951D448AEE}"/>
              </a:ext>
            </a:extLst>
          </p:cNvPr>
          <p:cNvSpPr txBox="1"/>
          <p:nvPr/>
        </p:nvSpPr>
        <p:spPr>
          <a:xfrm>
            <a:off x="8383938" y="4822858"/>
            <a:ext cx="2571749" cy="1848391"/>
          </a:xfrm>
          <a:prstGeom prst="rect">
            <a:avLst/>
          </a:prstGeom>
          <a:noFill/>
        </p:spPr>
        <p:txBody>
          <a:bodyPr wrap="square" rtlCol="0">
            <a:spAutoFit/>
          </a:bodyPr>
          <a:lstStyle/>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Expanded Product Offering</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14000"/>
              </a:lnSpc>
              <a:spcBef>
                <a:spcPct val="0"/>
              </a:spcBef>
              <a:spcAft>
                <a:spcPts val="1200"/>
              </a:spcAft>
              <a:buClrTx/>
              <a:buSzTx/>
              <a:buFont typeface="Arial" panose="020B0604020202020204" pitchFamily="34" charset="0"/>
              <a:buChar char="•"/>
              <a:tabLst/>
              <a:defRPr/>
            </a:pPr>
            <a:r>
              <a:rPr lang="en-US" sz="900" dirty="0">
                <a:solidFill>
                  <a:srgbClr val="000000"/>
                </a:solidFill>
                <a:latin typeface="Arial" panose="020B0604020202020204" pitchFamily="34" charset="0"/>
                <a:cs typeface="Arial" panose="020B0604020202020204" pitchFamily="34" charset="0"/>
              </a:rPr>
              <a:t>New Games</a:t>
            </a:r>
          </a:p>
          <a:p>
            <a:pPr marL="171450" marR="0" lvl="0" indent="-171450" algn="l" defTabSz="914400" rtl="0" eaLnBrk="1" fontAlgn="auto" latinLnBrk="0" hangingPunct="1">
              <a:lnSpc>
                <a:spcPct val="114000"/>
              </a:lnSpc>
              <a:spcBef>
                <a:spcPct val="0"/>
              </a:spcBef>
              <a:spcAft>
                <a:spcPts val="1200"/>
              </a:spcAft>
              <a:buClrTx/>
              <a:buSzTx/>
              <a:buFont typeface="Arial" panose="020B0604020202020204" pitchFamily="34" charset="0"/>
              <a:buChar char="•"/>
              <a:tabLst/>
              <a:defRPr/>
            </a:pPr>
            <a:r>
              <a:rPr lang="en-US" sz="900" dirty="0">
                <a:solidFill>
                  <a:srgbClr val="000000"/>
                </a:solidFill>
                <a:latin typeface="Arial" panose="020B0604020202020204" pitchFamily="34" charset="0"/>
                <a:cs typeface="Arial" panose="020B0604020202020204" pitchFamily="34" charset="0"/>
              </a:rPr>
              <a:t>Branded Tables</a:t>
            </a:r>
          </a:p>
          <a:p>
            <a:pPr marL="171450" marR="0" lvl="0" indent="-171450" algn="l" defTabSz="914400" rtl="0" eaLnBrk="1" fontAlgn="auto" latinLnBrk="0" hangingPunct="1">
              <a:lnSpc>
                <a:spcPct val="114000"/>
              </a:lnSpc>
              <a:spcBef>
                <a:spcPct val="0"/>
              </a:spcBef>
              <a:spcAft>
                <a:spcPts val="1200"/>
              </a:spcAft>
              <a:buClrTx/>
              <a:buSzTx/>
              <a:buFont typeface="Arial" panose="020B0604020202020204" pitchFamily="34" charset="0"/>
              <a:buChar char="•"/>
              <a:tabLst/>
              <a:defRPr/>
            </a:pPr>
            <a:r>
              <a:rPr lang="en-US" sz="900" dirty="0">
                <a:solidFill>
                  <a:srgbClr val="000000"/>
                </a:solidFill>
                <a:latin typeface="Arial" panose="020B0604020202020204" pitchFamily="34" charset="0"/>
                <a:cs typeface="Arial" panose="020B0604020202020204" pitchFamily="34" charset="0"/>
              </a:rPr>
              <a:t>Insights 2.0</a:t>
            </a:r>
          </a:p>
          <a:p>
            <a:pPr marL="171450" marR="0" lvl="0" indent="-171450" algn="l" defTabSz="914400" rtl="0" eaLnBrk="1" fontAlgn="auto" latinLnBrk="0" hangingPunct="1">
              <a:lnSpc>
                <a:spcPct val="114000"/>
              </a:lnSpc>
              <a:spcBef>
                <a:spcPct val="0"/>
              </a:spcBef>
              <a:spcAft>
                <a:spcPts val="1200"/>
              </a:spcAft>
              <a:buClrTx/>
              <a:buSzTx/>
              <a:buFont typeface="Arial" panose="020B0604020202020204" pitchFamily="34" charset="0"/>
              <a:buChar char="•"/>
              <a:tabLst/>
              <a:defRPr/>
            </a:pPr>
            <a:r>
              <a:rPr lang="en-US" sz="900" dirty="0" err="1">
                <a:solidFill>
                  <a:srgbClr val="000000"/>
                </a:solidFill>
                <a:latin typeface="Arial" panose="020B0604020202020204" pitchFamily="34" charset="0"/>
                <a:cs typeface="Arial" panose="020B0604020202020204" pitchFamily="34" charset="0"/>
              </a:rPr>
              <a:t>iBingo</a:t>
            </a:r>
            <a:endParaRPr lang="en-US" sz="900" dirty="0">
              <a:solidFill>
                <a:srgbClr val="000000"/>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14000"/>
              </a:lnSpc>
              <a:spcBef>
                <a:spcPct val="0"/>
              </a:spcBef>
              <a:spcAft>
                <a:spcPts val="1200"/>
              </a:spcAft>
              <a:buClrTx/>
              <a:buSzTx/>
              <a:buFont typeface="Arial" panose="020B0604020202020204" pitchFamily="34" charset="0"/>
              <a:buChar char="•"/>
              <a:tabLst/>
              <a:defRPr/>
            </a:pPr>
            <a:r>
              <a:rPr lang="en-US" sz="900" dirty="0">
                <a:solidFill>
                  <a:srgbClr val="000000"/>
                </a:solidFill>
                <a:latin typeface="Arial" panose="020B0604020202020204" pitchFamily="34" charset="0"/>
                <a:cs typeface="Arial" panose="020B0604020202020204" pitchFamily="34" charset="0"/>
              </a:rPr>
              <a:t>Enhanced User Experience</a:t>
            </a:r>
          </a:p>
        </p:txBody>
      </p:sp>
      <p:sp>
        <p:nvSpPr>
          <p:cNvPr id="144" name="TextBox 143">
            <a:extLst>
              <a:ext uri="{FF2B5EF4-FFF2-40B4-BE49-F238E27FC236}">
                <a16:creationId xmlns:a16="http://schemas.microsoft.com/office/drawing/2014/main" id="{16E46B8E-F83A-4660-A020-FD363C5E1DB2}"/>
              </a:ext>
            </a:extLst>
          </p:cNvPr>
          <p:cNvSpPr txBox="1"/>
          <p:nvPr/>
        </p:nvSpPr>
        <p:spPr>
          <a:xfrm>
            <a:off x="8882358" y="1664008"/>
            <a:ext cx="2717760" cy="1382751"/>
          </a:xfrm>
          <a:prstGeom prst="rect">
            <a:avLst/>
          </a:prstGeom>
          <a:noFill/>
        </p:spPr>
        <p:txBody>
          <a:bodyPr wrap="square" rtlCol="0">
            <a:spAutoFit/>
          </a:bodyPr>
          <a:lstStyle/>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Margin Expansion</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14000"/>
              </a:lnSpc>
              <a:spcBef>
                <a:spcPct val="0"/>
              </a:spcBef>
              <a:spcAft>
                <a:spcPts val="1200"/>
              </a:spcAft>
              <a:buClrTx/>
              <a:buSzTx/>
              <a:buFont typeface="Arial" panose="020B0604020202020204" pitchFamily="34" charset="0"/>
              <a:buChar char="•"/>
              <a:tabLst/>
              <a:defRPr/>
            </a:pPr>
            <a:r>
              <a:rPr lang="en-US" sz="900" dirty="0">
                <a:solidFill>
                  <a:srgbClr val="000000"/>
                </a:solidFill>
                <a:latin typeface="Arial" panose="020B0604020202020204" pitchFamily="34" charset="0"/>
                <a:cs typeface="Arial" panose="020B0604020202020204" pitchFamily="34" charset="0"/>
              </a:rPr>
              <a:t>Continue to scale</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revenues through market expansion with existing and new partnerships </a:t>
            </a:r>
          </a:p>
          <a:p>
            <a:pPr marL="171450" marR="0" lvl="0" indent="-171450" algn="l" defTabSz="914400" rtl="0" eaLnBrk="1" fontAlgn="auto" latinLnBrk="0" hangingPunct="1">
              <a:lnSpc>
                <a:spcPct val="114000"/>
              </a:lnSpc>
              <a:spcBef>
                <a:spcPct val="0"/>
              </a:spcBef>
              <a:spcAft>
                <a:spcPts val="1200"/>
              </a:spcAft>
              <a:buClrTx/>
              <a:buSzTx/>
              <a:buFont typeface="Arial" panose="020B0604020202020204" pitchFamily="34" charset="0"/>
              <a:buChar char="•"/>
              <a:tabLst/>
              <a:defRPr/>
            </a:pPr>
            <a:r>
              <a:rPr lang="en-US" sz="900" dirty="0">
                <a:solidFill>
                  <a:srgbClr val="000000"/>
                </a:solidFill>
                <a:latin typeface="Arial" panose="020B0604020202020204" pitchFamily="34" charset="0"/>
                <a:cs typeface="Arial" panose="020B0604020202020204" pitchFamily="34" charset="0"/>
              </a:rPr>
              <a:t>K</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eep</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expenses low </a:t>
            </a:r>
          </a:p>
          <a:p>
            <a:pPr marL="171450" marR="0" lvl="0" indent="-171450" algn="l" defTabSz="914400" rtl="0" eaLnBrk="1" fontAlgn="auto" latinLnBrk="0" hangingPunct="1">
              <a:lnSpc>
                <a:spcPct val="114000"/>
              </a:lnSpc>
              <a:spcBef>
                <a:spcPct val="0"/>
              </a:spcBef>
              <a:spcAft>
                <a:spcPts val="1200"/>
              </a:spcAft>
              <a:buClrTx/>
              <a:buSzTx/>
              <a:buFont typeface="Arial" panose="020B0604020202020204" pitchFamily="34" charset="0"/>
              <a:buChar char="•"/>
              <a:tabLst/>
              <a:defRPr/>
            </a:pPr>
            <a:r>
              <a:rPr lang="en-US" sz="900" dirty="0">
                <a:solidFill>
                  <a:srgbClr val="000000"/>
                </a:solidFill>
                <a:latin typeface="Arial" panose="020B0604020202020204" pitchFamily="34" charset="0"/>
                <a:cs typeface="Arial" panose="020B0604020202020204" pitchFamily="34" charset="0"/>
              </a:rPr>
              <a:t>O</a:t>
            </a:r>
            <a:r>
              <a:rPr kumimoji="0" lang="en-US" sz="9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ptimize</a:t>
            </a:r>
            <a:r>
              <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marketing efficiency</a:t>
            </a:r>
          </a:p>
        </p:txBody>
      </p:sp>
      <p:sp>
        <p:nvSpPr>
          <p:cNvPr id="140" name="TextBox 139">
            <a:extLst>
              <a:ext uri="{FF2B5EF4-FFF2-40B4-BE49-F238E27FC236}">
                <a16:creationId xmlns:a16="http://schemas.microsoft.com/office/drawing/2014/main" id="{BF351226-B60C-4062-91D6-A79109A82E1C}"/>
              </a:ext>
            </a:extLst>
          </p:cNvPr>
          <p:cNvSpPr txBox="1"/>
          <p:nvPr/>
        </p:nvSpPr>
        <p:spPr>
          <a:xfrm>
            <a:off x="4006337" y="4396379"/>
            <a:ext cx="3127886" cy="307777"/>
          </a:xfrm>
          <a:prstGeom prst="rect">
            <a:avLst/>
          </a:prstGeom>
          <a:solidFill>
            <a:srgbClr val="00B0F0"/>
          </a:solidFill>
        </p:spPr>
        <p:txBody>
          <a:bodyPr wrap="square" rtlCol="0" anchor="ctr">
            <a:spAutoFit/>
          </a:bodyPr>
          <a:lstStyle>
            <a:defPPr>
              <a:defRPr lang="en-US"/>
            </a:defPPr>
            <a:lvl1pPr marR="0" lvl="0" indent="0" algn="ctr" fontAlgn="auto">
              <a:lnSpc>
                <a:spcPct val="100000"/>
              </a:lnSpc>
              <a:spcBef>
                <a:spcPct val="0"/>
              </a:spcBef>
              <a:spcAft>
                <a:spcPct val="0"/>
              </a:spcAft>
              <a:buClrTx/>
              <a:buSzTx/>
              <a:defRPr kumimoji="0" b="1" i="0" u="none" strike="noStrike" cap="none" spc="0" normalizeH="0" baseline="0">
                <a:ln>
                  <a:noFill/>
                </a:ln>
                <a:solidFill>
                  <a:schemeClr val="bg1"/>
                </a:solidFill>
                <a:effectLst/>
                <a:uLnTx/>
                <a:uFillTx/>
                <a:latin typeface="Calibri"/>
                <a:cs typeface="Arial" panose="020B0604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effectLst/>
                <a:uLnTx/>
                <a:uFillTx/>
                <a:latin typeface="Calibri"/>
                <a:ea typeface="+mn-ea"/>
                <a:cs typeface="Arial" panose="020B0604020202020204" pitchFamily="34" charset="0"/>
              </a:rPr>
              <a:t>October 2023</a:t>
            </a:r>
          </a:p>
        </p:txBody>
      </p:sp>
      <p:sp>
        <p:nvSpPr>
          <p:cNvPr id="150" name="TextBox 149">
            <a:extLst>
              <a:ext uri="{FF2B5EF4-FFF2-40B4-BE49-F238E27FC236}">
                <a16:creationId xmlns:a16="http://schemas.microsoft.com/office/drawing/2014/main" id="{B100CA67-0A04-4EC5-875A-285A42C5E610}"/>
              </a:ext>
            </a:extLst>
          </p:cNvPr>
          <p:cNvSpPr txBox="1"/>
          <p:nvPr/>
        </p:nvSpPr>
        <p:spPr>
          <a:xfrm>
            <a:off x="4006337" y="4129029"/>
            <a:ext cx="3127886" cy="2618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solidFill>
                  <a:srgbClr val="00B0F0"/>
                </a:solidFill>
                <a:effectLst/>
                <a:uLnTx/>
                <a:uFillTx/>
                <a:latin typeface="Calibri"/>
                <a:ea typeface="+mn-ea"/>
                <a:cs typeface="Arial" panose="020B0604020202020204" pitchFamily="34" charset="0"/>
              </a:rPr>
              <a:t>COMPLETE</a:t>
            </a:r>
          </a:p>
        </p:txBody>
      </p:sp>
      <p:cxnSp>
        <p:nvCxnSpPr>
          <p:cNvPr id="3" name="Straight Connector 2">
            <a:extLst>
              <a:ext uri="{FF2B5EF4-FFF2-40B4-BE49-F238E27FC236}">
                <a16:creationId xmlns:a16="http://schemas.microsoft.com/office/drawing/2014/main" id="{59C68175-606D-4115-A6A3-79B8686D8C6A}"/>
              </a:ext>
            </a:extLst>
          </p:cNvPr>
          <p:cNvCxnSpPr>
            <a:cxnSpLocks/>
          </p:cNvCxnSpPr>
          <p:nvPr/>
        </p:nvCxnSpPr>
        <p:spPr>
          <a:xfrm flipV="1">
            <a:off x="320344" y="1847850"/>
            <a:ext cx="0" cy="1845225"/>
          </a:xfrm>
          <a:prstGeom prst="line">
            <a:avLst/>
          </a:prstGeom>
          <a:ln w="38100">
            <a:solidFill>
              <a:srgbClr val="00A9E0"/>
            </a:solidFill>
            <a:tailEnd type="ova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03917F0-7B48-4DD6-9EE9-32ACB626EBC5}"/>
              </a:ext>
            </a:extLst>
          </p:cNvPr>
          <p:cNvCxnSpPr/>
          <p:nvPr/>
        </p:nvCxnSpPr>
        <p:spPr>
          <a:xfrm flipV="1">
            <a:off x="5752163" y="1847850"/>
            <a:ext cx="0" cy="1845225"/>
          </a:xfrm>
          <a:prstGeom prst="line">
            <a:avLst/>
          </a:prstGeom>
          <a:ln w="38100">
            <a:solidFill>
              <a:srgbClr val="00A9E0"/>
            </a:solidFill>
            <a:tailEnd type="ova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F3469AD-293A-4671-848E-C2CAE5245D20}"/>
              </a:ext>
            </a:extLst>
          </p:cNvPr>
          <p:cNvCxnSpPr/>
          <p:nvPr/>
        </p:nvCxnSpPr>
        <p:spPr>
          <a:xfrm flipV="1">
            <a:off x="8633149" y="1847850"/>
            <a:ext cx="0" cy="1845225"/>
          </a:xfrm>
          <a:prstGeom prst="line">
            <a:avLst/>
          </a:prstGeom>
          <a:ln w="38100">
            <a:solidFill>
              <a:srgbClr val="00A9E0"/>
            </a:solidFill>
            <a:tailEnd type="ova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A83E769-59AA-4DD0-9B2B-D3322814F030}"/>
              </a:ext>
            </a:extLst>
          </p:cNvPr>
          <p:cNvCxnSpPr>
            <a:cxnSpLocks/>
          </p:cNvCxnSpPr>
          <p:nvPr/>
        </p:nvCxnSpPr>
        <p:spPr>
          <a:xfrm>
            <a:off x="3444362" y="3976628"/>
            <a:ext cx="0" cy="2236795"/>
          </a:xfrm>
          <a:prstGeom prst="line">
            <a:avLst/>
          </a:prstGeom>
          <a:ln w="38100">
            <a:solidFill>
              <a:srgbClr val="00A9E0"/>
            </a:solidFill>
            <a:tailEnd type="ova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9E9A601-9877-4D02-B4BB-536DF9CE8574}"/>
              </a:ext>
            </a:extLst>
          </p:cNvPr>
          <p:cNvCxnSpPr>
            <a:cxnSpLocks/>
          </p:cNvCxnSpPr>
          <p:nvPr/>
        </p:nvCxnSpPr>
        <p:spPr>
          <a:xfrm>
            <a:off x="7696198" y="3976628"/>
            <a:ext cx="0" cy="2304251"/>
          </a:xfrm>
          <a:prstGeom prst="line">
            <a:avLst/>
          </a:prstGeom>
          <a:ln w="38100">
            <a:solidFill>
              <a:srgbClr val="00A9E0"/>
            </a:solidFil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C048A3C-0B92-419E-9C80-D4753053D979}"/>
              </a:ext>
            </a:extLst>
          </p:cNvPr>
          <p:cNvCxnSpPr/>
          <p:nvPr/>
        </p:nvCxnSpPr>
        <p:spPr>
          <a:xfrm flipV="1">
            <a:off x="2880669" y="1847850"/>
            <a:ext cx="0" cy="1845225"/>
          </a:xfrm>
          <a:prstGeom prst="line">
            <a:avLst/>
          </a:prstGeom>
          <a:ln w="38100">
            <a:solidFill>
              <a:srgbClr val="00A9E0"/>
            </a:solidFill>
            <a:tail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B154CD4-34AD-48AC-9AC2-C62553BBD906}"/>
              </a:ext>
            </a:extLst>
          </p:cNvPr>
          <p:cNvCxnSpPr>
            <a:cxnSpLocks/>
          </p:cNvCxnSpPr>
          <p:nvPr/>
        </p:nvCxnSpPr>
        <p:spPr>
          <a:xfrm rot="10800000" flipV="1">
            <a:off x="320345" y="3976629"/>
            <a:ext cx="0" cy="1845225"/>
          </a:xfrm>
          <a:prstGeom prst="line">
            <a:avLst/>
          </a:prstGeom>
          <a:ln w="38100">
            <a:solidFill>
              <a:srgbClr val="00A9E0"/>
            </a:solidFill>
            <a:tailEnd type="ova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8EE0FD4-DD27-0CCD-4852-DE5CF2A21703}"/>
              </a:ext>
            </a:extLst>
          </p:cNvPr>
          <p:cNvSpPr txBox="1"/>
          <p:nvPr/>
        </p:nvSpPr>
        <p:spPr>
          <a:xfrm>
            <a:off x="3927945" y="4822857"/>
            <a:ext cx="3206277" cy="1702454"/>
          </a:xfrm>
          <a:prstGeom prst="rect">
            <a:avLst/>
          </a:prstGeom>
          <a:noFill/>
        </p:spPr>
        <p:txBody>
          <a:bodyPr wrap="square" rtlCol="0">
            <a:spAutoFit/>
          </a:bodyPr>
          <a:lstStyle/>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Playtech 2</a:t>
            </a:r>
            <a:r>
              <a:rPr kumimoji="0" lang="en-US" sz="1200" b="1" i="0" u="none" strike="noStrike" kern="120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rPr>
              <a:t>nd</a:t>
            </a: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Strategic Investment</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a:lnSpc>
                <a:spcPct val="114000"/>
              </a:lnSpc>
              <a:spcBef>
                <a:spcPct val="0"/>
              </a:spcBef>
              <a:spcAft>
                <a:spcPts val="1200"/>
              </a:spcAft>
              <a:defRPr/>
            </a:pPr>
            <a:r>
              <a:rPr lang="en-US" sz="900" dirty="0">
                <a:solidFill>
                  <a:srgbClr val="000000"/>
                </a:solidFill>
                <a:latin typeface="Arial" panose="020B0604020202020204" pitchFamily="34" charset="0"/>
                <a:cs typeface="Arial" panose="020B0604020202020204" pitchFamily="34" charset="0"/>
              </a:rPr>
              <a:t>Playtech plc, has invested an additional $10.0M into NorthStar to continue to advance the company’s reach across Canada and expand the company’s Ontario market share. NorthStar will continue to leverage Playtech’s strategic advice, specifically regarding online operations, managed services and market expansion</a:t>
            </a:r>
          </a:p>
          <a:p>
            <a:pPr marL="0" marR="0" lvl="0" indent="0" algn="l" defTabSz="914400" rtl="0" eaLnBrk="1" fontAlgn="auto" latinLnBrk="0" hangingPunct="1">
              <a:lnSpc>
                <a:spcPct val="114000"/>
              </a:lnSpc>
              <a:spcBef>
                <a:spcPct val="0"/>
              </a:spcBef>
              <a:spcAft>
                <a:spcPts val="1200"/>
              </a:spcAft>
              <a:buClrTx/>
              <a:buSzTx/>
              <a:buFont typeface="Arial" pitchFamily="34" charset="0"/>
              <a:buNone/>
              <a:tabLst/>
              <a:defRPr/>
            </a:pP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8060AC5-1A5B-7AF8-8BB3-14D0822D1BDF}"/>
              </a:ext>
            </a:extLst>
          </p:cNvPr>
          <p:cNvSpPr txBox="1"/>
          <p:nvPr/>
        </p:nvSpPr>
        <p:spPr>
          <a:xfrm>
            <a:off x="8383938" y="4390896"/>
            <a:ext cx="2485917" cy="307777"/>
          </a:xfrm>
          <a:prstGeom prst="rect">
            <a:avLst/>
          </a:prstGeom>
          <a:noFill/>
          <a:ln w="19050">
            <a:solidFill>
              <a:srgbClr val="00B0F0"/>
            </a:solidFill>
            <a:prstDash val="dash"/>
          </a:ln>
        </p:spPr>
        <p:txBody>
          <a:bodyPr wrap="square" rtlCol="0" anchor="ctr">
            <a:spAutoFit/>
          </a:bodyPr>
          <a:lstStyle>
            <a:defPPr>
              <a:defRPr lang="en-US"/>
            </a:defPPr>
            <a:lvl1pPr marR="0" lvl="0" indent="0" algn="ctr" fontAlgn="auto">
              <a:lnSpc>
                <a:spcPct val="100000"/>
              </a:lnSpc>
              <a:spcBef>
                <a:spcPct val="0"/>
              </a:spcBef>
              <a:spcAft>
                <a:spcPct val="0"/>
              </a:spcAft>
              <a:buClrTx/>
              <a:buSzTx/>
              <a:defRPr kumimoji="0" b="1" i="0" u="none" strike="noStrike" cap="none" spc="0" normalizeH="0" baseline="0">
                <a:ln>
                  <a:noFill/>
                </a:ln>
                <a:solidFill>
                  <a:schemeClr val="bg1"/>
                </a:solidFill>
                <a:effectLst/>
                <a:uLnTx/>
                <a:uFillTx/>
                <a:latin typeface="Calibri"/>
                <a:cs typeface="Arial" panose="020B0604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a:ea typeface="+mn-ea"/>
                <a:cs typeface="Arial" panose="020B0604020202020204" pitchFamily="34" charset="0"/>
              </a:rPr>
              <a:t>1H 2024</a:t>
            </a:r>
          </a:p>
        </p:txBody>
      </p:sp>
      <p:sp>
        <p:nvSpPr>
          <p:cNvPr id="7" name="TextBox 6">
            <a:extLst>
              <a:ext uri="{FF2B5EF4-FFF2-40B4-BE49-F238E27FC236}">
                <a16:creationId xmlns:a16="http://schemas.microsoft.com/office/drawing/2014/main" id="{B39B245A-4795-4520-531F-0CB5CA5CE17B}"/>
              </a:ext>
            </a:extLst>
          </p:cNvPr>
          <p:cNvSpPr txBox="1"/>
          <p:nvPr/>
        </p:nvSpPr>
        <p:spPr>
          <a:xfrm>
            <a:off x="6001378" y="974275"/>
            <a:ext cx="2382560" cy="26186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solidFill>
                  <a:srgbClr val="00B0F0"/>
                </a:solidFill>
                <a:effectLst/>
                <a:uLnTx/>
                <a:uFillTx/>
                <a:latin typeface="Calibri"/>
                <a:ea typeface="+mn-ea"/>
                <a:cs typeface="Arial" panose="020B0604020202020204" pitchFamily="34" charset="0"/>
              </a:rPr>
              <a:t>COMPLETE</a:t>
            </a:r>
          </a:p>
        </p:txBody>
      </p:sp>
      <p:sp>
        <p:nvSpPr>
          <p:cNvPr id="10" name="TextBox 9">
            <a:extLst>
              <a:ext uri="{FF2B5EF4-FFF2-40B4-BE49-F238E27FC236}">
                <a16:creationId xmlns:a16="http://schemas.microsoft.com/office/drawing/2014/main" id="{7EDAFE52-EB00-59B8-8FA8-38A41F67C493}"/>
              </a:ext>
            </a:extLst>
          </p:cNvPr>
          <p:cNvSpPr txBox="1"/>
          <p:nvPr/>
        </p:nvSpPr>
        <p:spPr>
          <a:xfrm>
            <a:off x="262452" y="6583922"/>
            <a:ext cx="9455888" cy="220188"/>
          </a:xfrm>
          <a:prstGeom prst="rect">
            <a:avLst/>
          </a:prstGeom>
          <a:noFill/>
        </p:spPr>
        <p:txBody>
          <a:bodyPr wrap="square" rtlCol="0">
            <a:spAutoFit/>
          </a:bodyPr>
          <a:lstStyle/>
          <a:p>
            <a:r>
              <a:rPr lang="en-US" sz="800" dirty="0"/>
              <a:t>*NorthStarBets.com is owned and operated by the Conseil des </a:t>
            </a:r>
            <a:r>
              <a:rPr lang="en-US" sz="800" dirty="0" err="1"/>
              <a:t>Abénakis</a:t>
            </a:r>
            <a:r>
              <a:rPr lang="en-US" sz="800" dirty="0"/>
              <a:t> de </a:t>
            </a:r>
            <a:r>
              <a:rPr lang="en-US" sz="800" dirty="0" err="1"/>
              <a:t>Wôlinak</a:t>
            </a:r>
            <a:r>
              <a:rPr lang="en-US" sz="800" dirty="0"/>
              <a:t> and is licensed by the Kahnawake Gaming Commission, license number 00930. The trademark NORTHSTARBETS is used under license. </a:t>
            </a:r>
            <a:endParaRPr lang="en-CA" sz="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2AC6877D-8DD7-96C5-5DAF-FFCEC7A4AF0F}"/>
              </a:ext>
            </a:extLst>
          </p:cNvPr>
          <p:cNvSpPr txBox="1"/>
          <p:nvPr/>
        </p:nvSpPr>
        <p:spPr>
          <a:xfrm>
            <a:off x="8998279" y="1236142"/>
            <a:ext cx="2485917" cy="307777"/>
          </a:xfrm>
          <a:prstGeom prst="rect">
            <a:avLst/>
          </a:prstGeom>
          <a:noFill/>
          <a:ln w="19050">
            <a:solidFill>
              <a:srgbClr val="00B0F0"/>
            </a:solidFill>
            <a:prstDash val="dash"/>
          </a:ln>
        </p:spPr>
        <p:txBody>
          <a:bodyPr wrap="square" rtlCol="0" anchor="ctr">
            <a:spAutoFit/>
          </a:bodyPr>
          <a:lstStyle>
            <a:defPPr>
              <a:defRPr lang="en-US"/>
            </a:defPPr>
            <a:lvl1pPr marR="0" lvl="0" indent="0" algn="ctr" fontAlgn="auto">
              <a:lnSpc>
                <a:spcPct val="100000"/>
              </a:lnSpc>
              <a:spcBef>
                <a:spcPct val="0"/>
              </a:spcBef>
              <a:spcAft>
                <a:spcPct val="0"/>
              </a:spcAft>
              <a:buClrTx/>
              <a:buSzTx/>
              <a:defRPr kumimoji="0" b="1" i="0" u="none" strike="noStrike" cap="none" spc="0" normalizeH="0" baseline="0">
                <a:ln>
                  <a:noFill/>
                </a:ln>
                <a:solidFill>
                  <a:schemeClr val="bg1"/>
                </a:solidFill>
                <a:effectLst/>
                <a:uLnTx/>
                <a:uFillTx/>
                <a:latin typeface="Calibri"/>
                <a:cs typeface="Arial" panose="020B0604020202020204" pitchFamily="34" charset="0"/>
              </a:defRPr>
            </a:lvl1pPr>
          </a:lstStyle>
          <a:p>
            <a:pPr marL="0" marR="0" lvl="0" indent="0" algn="ctr" defTabSz="914400" rtl="0" eaLnBrk="1" fontAlgn="auto" latinLnBrk="0" hangingPunct="1">
              <a:lnSpc>
                <a:spcPct val="100000"/>
              </a:lnSpc>
              <a:spcBef>
                <a:spcPct val="0"/>
              </a:spcBef>
              <a:spcAft>
                <a:spcPct val="0"/>
              </a:spcAft>
              <a:buClrTx/>
              <a:buSzTx/>
              <a:buFont typeface="Arial" pitchFamily="34" charset="0"/>
              <a:buNone/>
              <a:tabLst/>
              <a:defRPr/>
            </a:pPr>
            <a:r>
              <a:rPr kumimoji="0" lang="en-US" sz="1400" b="1" i="0" u="none" strike="noStrike" kern="1200" cap="none" spc="0" normalizeH="0" baseline="0" noProof="0" dirty="0">
                <a:ln>
                  <a:noFill/>
                </a:ln>
                <a:solidFill>
                  <a:schemeClr val="tx1"/>
                </a:solidFill>
                <a:effectLst/>
                <a:uLnTx/>
                <a:uFillTx/>
                <a:latin typeface="Calibri"/>
                <a:ea typeface="+mn-ea"/>
                <a:cs typeface="Arial" panose="020B0604020202020204" pitchFamily="34" charset="0"/>
              </a:rPr>
              <a:t>FY2024</a:t>
            </a:r>
          </a:p>
        </p:txBody>
      </p:sp>
    </p:spTree>
    <p:extLst>
      <p:ext uri="{BB962C8B-B14F-4D97-AF65-F5344CB8AC3E}">
        <p14:creationId xmlns:p14="http://schemas.microsoft.com/office/powerpoint/2010/main" val="3384961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4C0255B5-2B74-C3D9-1DA1-5BA9000B0800}"/>
              </a:ext>
            </a:extLst>
          </p:cNvPr>
          <p:cNvGraphicFramePr>
            <a:graphicFrameLocks/>
          </p:cNvGraphicFramePr>
          <p:nvPr>
            <p:extLst>
              <p:ext uri="{D42A27DB-BD31-4B8C-83A1-F6EECF244321}">
                <p14:modId xmlns:p14="http://schemas.microsoft.com/office/powerpoint/2010/main" val="980724432"/>
              </p:ext>
            </p:extLst>
          </p:nvPr>
        </p:nvGraphicFramePr>
        <p:xfrm>
          <a:off x="5572449" y="1463189"/>
          <a:ext cx="6619551" cy="2890443"/>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a:extLst>
              <a:ext uri="{FF2B5EF4-FFF2-40B4-BE49-F238E27FC236}">
                <a16:creationId xmlns:a16="http://schemas.microsoft.com/office/drawing/2014/main" id="{E740477F-8EDC-5D70-24FA-DD9810CE7A46}"/>
              </a:ext>
            </a:extLst>
          </p:cNvPr>
          <p:cNvSpPr txBox="1"/>
          <p:nvPr/>
        </p:nvSpPr>
        <p:spPr>
          <a:xfrm>
            <a:off x="390650" y="5970745"/>
            <a:ext cx="5181800" cy="356444"/>
          </a:xfrm>
          <a:prstGeom prst="rect">
            <a:avLst/>
          </a:prstGeom>
          <a:noFill/>
        </p:spPr>
        <p:txBody>
          <a:bodyPr wrap="square" rtlCol="0">
            <a:spAutoFit/>
          </a:bodyPr>
          <a:lstStyle/>
          <a:p>
            <a:r>
              <a:rPr lang="en-CA" sz="800" dirty="0"/>
              <a:t>1. Treasury method applied to dilutive units, except 12.1M RSU. 56.2M warrants outstanding at a weighted average strike price of $0.60, 13.2M options outstanding at a weighted average strike price of $0.39</a:t>
            </a:r>
          </a:p>
        </p:txBody>
      </p:sp>
      <p:sp>
        <p:nvSpPr>
          <p:cNvPr id="21" name="TextBox 20">
            <a:extLst>
              <a:ext uri="{FF2B5EF4-FFF2-40B4-BE49-F238E27FC236}">
                <a16:creationId xmlns:a16="http://schemas.microsoft.com/office/drawing/2014/main" id="{A47EA1A1-5B0F-F313-E75E-34B6FED5CAF8}"/>
              </a:ext>
            </a:extLst>
          </p:cNvPr>
          <p:cNvSpPr txBox="1"/>
          <p:nvPr/>
        </p:nvSpPr>
        <p:spPr>
          <a:xfrm>
            <a:off x="390650" y="6274142"/>
            <a:ext cx="2755962" cy="221023"/>
          </a:xfrm>
          <a:prstGeom prst="rect">
            <a:avLst/>
          </a:prstGeom>
          <a:noFill/>
        </p:spPr>
        <p:txBody>
          <a:bodyPr wrap="square" rtlCol="0">
            <a:spAutoFit/>
          </a:bodyPr>
          <a:lstStyle/>
          <a:p>
            <a:r>
              <a:rPr lang="en-CA" sz="800" dirty="0"/>
              <a:t>2. Torstar controlled by Jordan Bitove</a:t>
            </a:r>
          </a:p>
        </p:txBody>
      </p:sp>
      <p:grpSp>
        <p:nvGrpSpPr>
          <p:cNvPr id="9" name="Group 8">
            <a:extLst>
              <a:ext uri="{FF2B5EF4-FFF2-40B4-BE49-F238E27FC236}">
                <a16:creationId xmlns:a16="http://schemas.microsoft.com/office/drawing/2014/main" id="{504F53B9-4EF0-6479-B492-EC5D7025A7BC}"/>
              </a:ext>
            </a:extLst>
          </p:cNvPr>
          <p:cNvGrpSpPr/>
          <p:nvPr/>
        </p:nvGrpSpPr>
        <p:grpSpPr>
          <a:xfrm>
            <a:off x="6577277" y="1683052"/>
            <a:ext cx="4813525" cy="2582785"/>
            <a:chOff x="6577277" y="1856081"/>
            <a:chExt cx="4813525" cy="2582785"/>
          </a:xfrm>
        </p:grpSpPr>
        <p:sp>
          <p:nvSpPr>
            <p:cNvPr id="14" name="TextBox 13">
              <a:extLst>
                <a:ext uri="{FF2B5EF4-FFF2-40B4-BE49-F238E27FC236}">
                  <a16:creationId xmlns:a16="http://schemas.microsoft.com/office/drawing/2014/main" id="{15ADB887-8A32-DFB1-9F79-A397D3F84F30}"/>
                </a:ext>
              </a:extLst>
            </p:cNvPr>
            <p:cNvSpPr txBox="1"/>
            <p:nvPr/>
          </p:nvSpPr>
          <p:spPr>
            <a:xfrm>
              <a:off x="6891258" y="2000753"/>
              <a:ext cx="1356191" cy="417743"/>
            </a:xfrm>
            <a:prstGeom prst="rect">
              <a:avLst/>
            </a:prstGeom>
            <a:noFill/>
          </p:spPr>
          <p:txBody>
            <a:bodyPr wrap="square" rtlCol="0">
              <a:spAutoFit/>
            </a:bodyPr>
            <a:lstStyle/>
            <a:p>
              <a:r>
                <a:rPr lang="en-CA" sz="1000" b="1" dirty="0">
                  <a:latin typeface="Arial" panose="020B0604020202020204" pitchFamily="34" charset="0"/>
                  <a:cs typeface="Arial" panose="020B0604020202020204" pitchFamily="34" charset="0"/>
                </a:rPr>
                <a:t>Other Shareholders</a:t>
              </a:r>
            </a:p>
          </p:txBody>
        </p:sp>
        <p:sp>
          <p:nvSpPr>
            <p:cNvPr id="15" name="TextBox 14">
              <a:extLst>
                <a:ext uri="{FF2B5EF4-FFF2-40B4-BE49-F238E27FC236}">
                  <a16:creationId xmlns:a16="http://schemas.microsoft.com/office/drawing/2014/main" id="{BB24A4F3-72B9-99FD-07EB-F687028AF0CC}"/>
                </a:ext>
              </a:extLst>
            </p:cNvPr>
            <p:cNvSpPr txBox="1"/>
            <p:nvPr/>
          </p:nvSpPr>
          <p:spPr>
            <a:xfrm>
              <a:off x="9550498" y="1856081"/>
              <a:ext cx="1356191" cy="417743"/>
            </a:xfrm>
            <a:prstGeom prst="rect">
              <a:avLst/>
            </a:prstGeom>
            <a:noFill/>
          </p:spPr>
          <p:txBody>
            <a:bodyPr wrap="square" rtlCol="0">
              <a:spAutoFit/>
            </a:bodyPr>
            <a:lstStyle/>
            <a:p>
              <a:r>
                <a:rPr lang="en-CA" sz="1000" b="1" dirty="0">
                  <a:latin typeface="Arial" panose="020B0604020202020204" pitchFamily="34" charset="0"/>
                  <a:cs typeface="Arial" panose="020B0604020202020204" pitchFamily="34" charset="0"/>
                </a:rPr>
                <a:t>Rivett &amp; Related Entities</a:t>
              </a:r>
            </a:p>
          </p:txBody>
        </p:sp>
        <p:sp>
          <p:nvSpPr>
            <p:cNvPr id="16" name="TextBox 15">
              <a:extLst>
                <a:ext uri="{FF2B5EF4-FFF2-40B4-BE49-F238E27FC236}">
                  <a16:creationId xmlns:a16="http://schemas.microsoft.com/office/drawing/2014/main" id="{D8AEC19F-7981-677C-3296-27DC22C94F11}"/>
                </a:ext>
              </a:extLst>
            </p:cNvPr>
            <p:cNvSpPr txBox="1"/>
            <p:nvPr/>
          </p:nvSpPr>
          <p:spPr>
            <a:xfrm>
              <a:off x="10160117" y="2959901"/>
              <a:ext cx="1230685" cy="434030"/>
            </a:xfrm>
            <a:prstGeom prst="rect">
              <a:avLst/>
            </a:prstGeom>
            <a:noFill/>
          </p:spPr>
          <p:txBody>
            <a:bodyPr wrap="square" rtlCol="0">
              <a:spAutoFit/>
            </a:bodyPr>
            <a:lstStyle/>
            <a:p>
              <a:r>
                <a:rPr lang="en-CA" sz="1000" b="1" dirty="0">
                  <a:latin typeface="Arial" panose="020B0604020202020204" pitchFamily="34" charset="0"/>
                  <a:cs typeface="Arial" panose="020B0604020202020204" pitchFamily="34" charset="0"/>
                </a:rPr>
                <a:t>Bitove &amp; Torstar Entities.</a:t>
              </a:r>
              <a:r>
                <a:rPr lang="en-CA" sz="1000" b="1" baseline="30000" dirty="0">
                  <a:latin typeface="Arial" panose="020B0604020202020204" pitchFamily="34" charset="0"/>
                  <a:cs typeface="Arial" panose="020B0604020202020204" pitchFamily="34" charset="0"/>
                </a:rPr>
                <a:t>2</a:t>
              </a:r>
              <a:endParaRPr lang="en-CA" sz="10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1200A42-BA6B-0421-4A90-6B75D655CC66}"/>
                </a:ext>
              </a:extLst>
            </p:cNvPr>
            <p:cNvSpPr txBox="1"/>
            <p:nvPr/>
          </p:nvSpPr>
          <p:spPr>
            <a:xfrm>
              <a:off x="8481573" y="4190400"/>
              <a:ext cx="868302" cy="248466"/>
            </a:xfrm>
            <a:prstGeom prst="rect">
              <a:avLst/>
            </a:prstGeom>
            <a:noFill/>
          </p:spPr>
          <p:txBody>
            <a:bodyPr wrap="square" rtlCol="0">
              <a:spAutoFit/>
            </a:bodyPr>
            <a:lstStyle/>
            <a:p>
              <a:r>
                <a:rPr lang="en-CA" sz="1000" b="1" dirty="0">
                  <a:latin typeface="Arial" panose="020B0604020202020204" pitchFamily="34" charset="0"/>
                  <a:cs typeface="Arial" panose="020B0604020202020204" pitchFamily="34" charset="0"/>
                </a:rPr>
                <a:t>Playtech</a:t>
              </a:r>
            </a:p>
          </p:txBody>
        </p:sp>
        <p:sp>
          <p:nvSpPr>
            <p:cNvPr id="19" name="TextBox 18">
              <a:extLst>
                <a:ext uri="{FF2B5EF4-FFF2-40B4-BE49-F238E27FC236}">
                  <a16:creationId xmlns:a16="http://schemas.microsoft.com/office/drawing/2014/main" id="{914F365B-B42D-8A97-6D37-19158A9A0BF8}"/>
                </a:ext>
              </a:extLst>
            </p:cNvPr>
            <p:cNvSpPr txBox="1"/>
            <p:nvPr/>
          </p:nvSpPr>
          <p:spPr>
            <a:xfrm>
              <a:off x="6577277" y="3364587"/>
              <a:ext cx="1356191" cy="417743"/>
            </a:xfrm>
            <a:prstGeom prst="rect">
              <a:avLst/>
            </a:prstGeom>
            <a:noFill/>
          </p:spPr>
          <p:txBody>
            <a:bodyPr wrap="square" rtlCol="0">
              <a:spAutoFit/>
            </a:bodyPr>
            <a:lstStyle/>
            <a:p>
              <a:r>
                <a:rPr lang="en-CA" sz="1000" b="1" dirty="0">
                  <a:latin typeface="Arial" panose="020B0604020202020204" pitchFamily="34" charset="0"/>
                  <a:cs typeface="Arial" panose="020B0604020202020204" pitchFamily="34" charset="0"/>
                </a:rPr>
                <a:t>Directors &amp; Senior Officers</a:t>
              </a:r>
            </a:p>
          </p:txBody>
        </p:sp>
        <p:sp>
          <p:nvSpPr>
            <p:cNvPr id="22" name="TextBox 21">
              <a:extLst>
                <a:ext uri="{FF2B5EF4-FFF2-40B4-BE49-F238E27FC236}">
                  <a16:creationId xmlns:a16="http://schemas.microsoft.com/office/drawing/2014/main" id="{A3CCCB7B-8D2E-0C84-3478-D17253167256}"/>
                </a:ext>
              </a:extLst>
            </p:cNvPr>
            <p:cNvSpPr txBox="1"/>
            <p:nvPr/>
          </p:nvSpPr>
          <p:spPr>
            <a:xfrm>
              <a:off x="8280949" y="2853716"/>
              <a:ext cx="1356191" cy="437877"/>
            </a:xfrm>
            <a:prstGeom prst="rect">
              <a:avLst/>
            </a:prstGeom>
            <a:noFill/>
          </p:spPr>
          <p:txBody>
            <a:bodyPr wrap="square" rtlCol="0">
              <a:spAutoFit/>
            </a:bodyPr>
            <a:lstStyle/>
            <a:p>
              <a:r>
                <a:rPr lang="en-CA" sz="1050" b="1" dirty="0"/>
                <a:t>192.8 million </a:t>
              </a:r>
              <a:r>
                <a:rPr lang="en-CA" sz="1000" b="1" dirty="0">
                  <a:latin typeface="Arial" panose="020B0604020202020204" pitchFamily="34" charset="0"/>
                  <a:cs typeface="Arial" panose="020B0604020202020204" pitchFamily="34" charset="0"/>
                </a:rPr>
                <a:t>shares</a:t>
              </a:r>
              <a:r>
                <a:rPr lang="en-CA" sz="1050" b="1" dirty="0"/>
                <a:t> outstanding</a:t>
              </a:r>
            </a:p>
          </p:txBody>
        </p:sp>
      </p:grpSp>
      <p:sp>
        <p:nvSpPr>
          <p:cNvPr id="6" name="Title 7">
            <a:extLst>
              <a:ext uri="{FF2B5EF4-FFF2-40B4-BE49-F238E27FC236}">
                <a16:creationId xmlns:a16="http://schemas.microsoft.com/office/drawing/2014/main" id="{BF26AC7E-4EE1-D02B-724C-2381DB421AD8}"/>
              </a:ext>
            </a:extLst>
          </p:cNvPr>
          <p:cNvSpPr>
            <a:spLocks noGrp="1"/>
          </p:cNvSpPr>
          <p:nvPr>
            <p:ph type="title"/>
          </p:nvPr>
        </p:nvSpPr>
        <p:spPr>
          <a:xfrm>
            <a:off x="301294" y="316800"/>
            <a:ext cx="12016212" cy="345600"/>
          </a:xfrm>
        </p:spPr>
        <p:txBody>
          <a:bodyPr/>
          <a:lstStyle/>
          <a:p>
            <a:pPr marL="12700">
              <a:lnSpc>
                <a:spcPct val="100000"/>
              </a:lnSpc>
              <a:spcBef>
                <a:spcPts val="100"/>
              </a:spcBef>
            </a:pPr>
            <a:r>
              <a:rPr lang="en-US" spc="245" dirty="0">
                <a:solidFill>
                  <a:srgbClr val="FFFDFD"/>
                </a:solidFill>
              </a:rPr>
              <a:t>CAPITALIZATION</a:t>
            </a:r>
            <a:endParaRPr lang="en-US" dirty="0"/>
          </a:p>
        </p:txBody>
      </p:sp>
      <p:graphicFrame>
        <p:nvGraphicFramePr>
          <p:cNvPr id="11" name="Chart 10">
            <a:extLst>
              <a:ext uri="{FF2B5EF4-FFF2-40B4-BE49-F238E27FC236}">
                <a16:creationId xmlns:a16="http://schemas.microsoft.com/office/drawing/2014/main" id="{17BA3A32-C916-863F-705C-072EF930CCC1}"/>
              </a:ext>
            </a:extLst>
          </p:cNvPr>
          <p:cNvGraphicFramePr>
            <a:graphicFrameLocks/>
          </p:cNvGraphicFramePr>
          <p:nvPr>
            <p:extLst>
              <p:ext uri="{D42A27DB-BD31-4B8C-83A1-F6EECF244321}">
                <p14:modId xmlns:p14="http://schemas.microsoft.com/office/powerpoint/2010/main" val="2738812839"/>
              </p:ext>
            </p:extLst>
          </p:nvPr>
        </p:nvGraphicFramePr>
        <p:xfrm>
          <a:off x="6309400" y="4416129"/>
          <a:ext cx="5354280" cy="2091856"/>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5DCF300E-3305-8864-475D-B9456E84BE43}"/>
              </a:ext>
            </a:extLst>
          </p:cNvPr>
          <p:cNvSpPr txBox="1"/>
          <p:nvPr/>
        </p:nvSpPr>
        <p:spPr>
          <a:xfrm>
            <a:off x="390650" y="6467566"/>
            <a:ext cx="2755962" cy="221023"/>
          </a:xfrm>
          <a:prstGeom prst="rect">
            <a:avLst/>
          </a:prstGeom>
          <a:noFill/>
        </p:spPr>
        <p:txBody>
          <a:bodyPr wrap="square" rtlCol="0">
            <a:spAutoFit/>
          </a:bodyPr>
          <a:lstStyle/>
          <a:p>
            <a:r>
              <a:rPr lang="en-CA" sz="800" dirty="0"/>
              <a:t>3. Debentures convertible at $0.20, 8% interest paid-in-kind</a:t>
            </a:r>
          </a:p>
        </p:txBody>
      </p:sp>
      <p:pic>
        <p:nvPicPr>
          <p:cNvPr id="10" name="Picture 9">
            <a:extLst>
              <a:ext uri="{FF2B5EF4-FFF2-40B4-BE49-F238E27FC236}">
                <a16:creationId xmlns:a16="http://schemas.microsoft.com/office/drawing/2014/main" id="{8CDAE658-DA2E-B0F7-4C6B-01B47F7E2480}"/>
              </a:ext>
            </a:extLst>
          </p:cNvPr>
          <p:cNvPicPr>
            <a:picLocks noChangeAspect="1"/>
          </p:cNvPicPr>
          <p:nvPr/>
        </p:nvPicPr>
        <p:blipFill>
          <a:blip r:embed="rId5"/>
          <a:stretch>
            <a:fillRect/>
          </a:stretch>
        </p:blipFill>
        <p:spPr>
          <a:xfrm>
            <a:off x="409330" y="1839569"/>
            <a:ext cx="4962290" cy="3769775"/>
          </a:xfrm>
          <a:prstGeom prst="rect">
            <a:avLst/>
          </a:prstGeom>
        </p:spPr>
      </p:pic>
    </p:spTree>
    <p:extLst>
      <p:ext uri="{BB962C8B-B14F-4D97-AF65-F5344CB8AC3E}">
        <p14:creationId xmlns:p14="http://schemas.microsoft.com/office/powerpoint/2010/main" val="2435574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BC918F-EDD2-4E9D-9685-B51E84FA5C99}"/>
              </a:ext>
            </a:extLst>
          </p:cNvPr>
          <p:cNvSpPr>
            <a:spLocks noGrp="1"/>
          </p:cNvSpPr>
          <p:nvPr>
            <p:ph type="title"/>
          </p:nvPr>
        </p:nvSpPr>
        <p:spPr/>
        <p:txBody>
          <a:bodyPr/>
          <a:lstStyle/>
          <a:p>
            <a:r>
              <a:rPr lang="en-US" dirty="0"/>
              <a:t>DISCLAIMER</a:t>
            </a:r>
            <a:endParaRPr lang="en-CA" dirty="0"/>
          </a:p>
        </p:txBody>
      </p:sp>
      <p:sp>
        <p:nvSpPr>
          <p:cNvPr id="9" name="Text Placeholder 7">
            <a:extLst>
              <a:ext uri="{FF2B5EF4-FFF2-40B4-BE49-F238E27FC236}">
                <a16:creationId xmlns:a16="http://schemas.microsoft.com/office/drawing/2014/main" id="{F1D3FB75-AA6D-442B-ACC2-1018A7A5653B}"/>
              </a:ext>
            </a:extLst>
          </p:cNvPr>
          <p:cNvSpPr txBox="1"/>
          <p:nvPr/>
        </p:nvSpPr>
        <p:spPr>
          <a:xfrm>
            <a:off x="226832" y="960063"/>
            <a:ext cx="11738155" cy="5593905"/>
          </a:xfrm>
          <a:prstGeom prst="rect">
            <a:avLst/>
          </a:prstGeom>
        </p:spPr>
        <p:txBody>
          <a:bodyPr vert="horz" lIns="72000" tIns="0" rIns="72000" bIns="0" rtlCol="0">
            <a:no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baseline="0">
                <a:solidFill>
                  <a:schemeClr val="accent3"/>
                </a:solidFill>
                <a:latin typeface="+mj-lt"/>
                <a:ea typeface="+mn-ea"/>
                <a:cs typeface="+mn-cs"/>
              </a:defRPr>
            </a:lvl1pPr>
            <a:lvl2pPr marL="0" indent="0" algn="l" defTabSz="914400" rtl="0" eaLnBrk="1" latinLnBrk="0" hangingPunct="1">
              <a:lnSpc>
                <a:spcPct val="105000"/>
              </a:lnSpc>
              <a:spcBef>
                <a:spcPct val="0"/>
              </a:spcBef>
              <a:spcAft>
                <a:spcPts val="242"/>
              </a:spcAft>
              <a:buFont typeface="Arial" pitchFamily="34" charset="0"/>
              <a:buNone/>
              <a:defRPr sz="1600" kern="1200" baseline="0">
                <a:solidFill>
                  <a:schemeClr val="tx1"/>
                </a:solidFill>
                <a:latin typeface="+mj-lt"/>
                <a:ea typeface="+mn-ea"/>
                <a:cs typeface="+mn-cs"/>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mj-lt"/>
                <a:ea typeface="+mn-ea"/>
                <a:cs typeface="+mn-cs"/>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mj-lt"/>
                <a:ea typeface="+mn-ea"/>
                <a:cs typeface="+mn-cs"/>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mj-lt"/>
                <a:ea typeface="+mn-ea"/>
                <a:cs typeface="+mn-cs"/>
              </a:defRPr>
            </a:lvl5pPr>
            <a:lvl6pPr marL="714375" indent="-174625" algn="l" defTabSz="914400" rtl="0" eaLnBrk="1" latinLnBrk="0" hangingPunct="1">
              <a:lnSpc>
                <a:spcPct val="105000"/>
              </a:lnSpc>
              <a:spcBef>
                <a:spcPct val="0"/>
              </a:spcBef>
              <a:spcAft>
                <a:spcPts val="242"/>
              </a:spcAft>
              <a:buClr>
                <a:schemeClr val="accent3"/>
              </a:buClr>
              <a:buSzTx/>
              <a:buFont typeface="Symbol" pitchFamily="18" charset="2"/>
              <a:buChar char="-"/>
              <a:defRPr sz="1100" kern="1200">
                <a:solidFill>
                  <a:schemeClr val="tx1"/>
                </a:solidFill>
                <a:latin typeface="+mj-lt"/>
                <a:ea typeface="+mn-ea"/>
                <a:cs typeface="+mn-cs"/>
              </a:defRPr>
            </a:lvl6pPr>
            <a:lvl7pPr marL="898525" indent="-184150"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000" kern="1200" baseline="0">
                <a:solidFill>
                  <a:schemeClr val="tx1"/>
                </a:solidFill>
                <a:latin typeface="+mj-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tabLst>
                <a:tab pos="1691640" algn="l"/>
              </a:tabLst>
            </a:pPr>
            <a:r>
              <a:rPr lang="en-CA" sz="700" dirty="0">
                <a:solidFill>
                  <a:schemeClr val="tx1"/>
                </a:solidFill>
                <a:effectLst/>
                <a:latin typeface="Arial" panose="020B0604020202020204" pitchFamily="34" charset="0"/>
                <a:ea typeface="Calibri" panose="020F0502020204030204" pitchFamily="34" charset="0"/>
                <a:cs typeface="Arial" panose="020B0604020202020204" pitchFamily="34" charset="0"/>
              </a:rPr>
              <a:t>Cautionary Statement</a:t>
            </a:r>
            <a:r>
              <a:rPr lang="en-CA" sz="7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endParaRPr lang="en-CA" sz="7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CA" sz="700" b="0" dirty="0">
                <a:solidFill>
                  <a:schemeClr val="tx1"/>
                </a:solidFill>
                <a:effectLst/>
                <a:latin typeface="Arial" panose="020B0604020202020204" pitchFamily="34" charset="0"/>
                <a:ea typeface="Calibri" panose="020F0502020204030204" pitchFamily="34" charset="0"/>
                <a:cs typeface="Arial" panose="020B0604020202020204" pitchFamily="34" charset="0"/>
              </a:rPr>
              <a:t>The information contained in this presentation has been prepared by NorthStar Gaming Inc. (the “Company”) and contains confidential information pertaining to the business and operations of the Company. The information contained in this presentation: (a) is provided as at the date hereof, is subject to change without notice, and is based on publicly available information, internally developed data as well as third party information from other sources; (b) is not to be considered as a recommendation by the Company that any person make an investment in the Company; and (c) is for information purposes only. Where any opinion or belief is expressed in this presentation, it is based on certain assumptions and limitations and is an expression of present opinion or belief only. The third party information has not been independently verified. While the Company may not have verified the third party information, it believes that it obtained the information from reliable sources and has no reason to believe it is not accurate in all material respects. No warranties or representations can be made as to the origin, validity, accuracy, completeness, currency or reliability of the information. The Company disclaims and excludes all liability (to the extent permitted by law), for losses, claims, damages, demands, costs and expenses of whatever nature arising in any way out of or in connection with the information in this presentation, its accuracy, completeness or by reason of reliance by any person on any of it.</a:t>
            </a:r>
          </a:p>
          <a:p>
            <a:pPr algn="just">
              <a:spcBef>
                <a:spcPts val="100"/>
              </a:spcBef>
            </a:pPr>
            <a:endParaRPr lang="en-CA" sz="7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100"/>
              </a:spcBef>
            </a:pPr>
            <a:r>
              <a:rPr lang="en-CA" sz="700" dirty="0">
                <a:solidFill>
                  <a:schemeClr val="tx1"/>
                </a:solidFill>
                <a:latin typeface="Arial" panose="020B0604020202020204" pitchFamily="34" charset="0"/>
                <a:ea typeface="Times New Roman" panose="02020603050405020304" pitchFamily="18" charset="0"/>
                <a:cs typeface="Arial" panose="020B0604020202020204" pitchFamily="34" charset="0"/>
              </a:rPr>
              <a:t>Trademarks</a:t>
            </a:r>
          </a:p>
          <a:p>
            <a:pPr algn="just">
              <a:spcBef>
                <a:spcPts val="100"/>
              </a:spcBef>
            </a:pPr>
            <a:r>
              <a:rPr lang="en-CA" sz="700" b="0" dirty="0">
                <a:solidFill>
                  <a:schemeClr val="tx1"/>
                </a:solidFill>
                <a:latin typeface="Arial" panose="020B0604020202020204" pitchFamily="34" charset="0"/>
                <a:ea typeface="Times New Roman" panose="02020603050405020304" pitchFamily="18" charset="0"/>
                <a:cs typeface="Arial" panose="020B0604020202020204" pitchFamily="34" charset="0"/>
              </a:rPr>
              <a:t>This presentation may contain trademarks, service marks, trade names and copyrights of other companies, which are the property of their respective owners. Solely for convenience, some of the trademarks, service marks, trade names and copyrights referred to in this presentation may be listed without the TM, SM © or ® symbols, but we will assert, to the fullest extent under applicable law, the rights of the applicable owners, if any, to these trademarks, service marks, trade names and copyrights.</a:t>
            </a:r>
          </a:p>
          <a:p>
            <a:pPr algn="just">
              <a:spcBef>
                <a:spcPts val="100"/>
              </a:spcBef>
            </a:pPr>
            <a:endParaRPr lang="en-CA" sz="7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algn="just">
              <a:spcBef>
                <a:spcPts val="100"/>
              </a:spcBef>
            </a:pPr>
            <a:r>
              <a:rPr lang="en-CA" sz="7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Forward-Looking Information</a:t>
            </a:r>
          </a:p>
          <a:p>
            <a:pPr algn="just">
              <a:spcBef>
                <a:spcPts val="100"/>
              </a:spcBef>
            </a:pPr>
            <a:r>
              <a:rPr lang="en-US" sz="700" b="0" dirty="0">
                <a:solidFill>
                  <a:schemeClr val="tx1"/>
                </a:solidFill>
                <a:latin typeface="Arial" panose="020B0604020202020204" pitchFamily="34" charset="0"/>
                <a:cs typeface="Arial" panose="020B0604020202020204" pitchFamily="34" charset="0"/>
              </a:rPr>
              <a:t>This presentation contains "forward-looking information" within the meaning of applicable securities laws in Canada. Forward-looking information may relate to future events or future performance of the Company. All statements in this presentation, other than statements of historical facts, with respect to the Company's objectives and goals, as well as statements with respect to its beliefs, plans, objectives, expectations, anticipations, estimates, and intentions, are forward-looking information. Specific forward-looking statements in this presentation include, but are not limited to: expectations regarding certain of the Company's future results, including, among other things, revenue, expenses, revenue growth, capital expenditures, and operations; the total addressable market in Ontario and Canada; expectations regarding the regulatory control and expansion of sports betting and online gaming in Canada and elsewhere and the related timing thereof and the Company’s intention and ability to participate in such markets; the impact of competition on the Company, including with respect to client acquisition costs and payback rates / ratios; the intentions of the Company with respect to future acquisitions; the Company entering into new markets; the development and function of the Company’s products and services, and the Company’s ability to market successfully to customers. Often, but not always, forward-looking information can be identified by the use of words such as "plans", "expects", "is expected", "budget", "scheduled", "estimates", "continues", "forecasts", "projects", "predicts", "intends", "anticipates" or "believes", or variations of, or the negatives of, such words and phrases, or state that certain actions, events or results "may", "could", "would", "should", "might" or "will" be taken, occur or be achieved. This information involves known and unknown risks, uncertainties and other factors that may cause actual results or events to differ materially from those anticipated in such forward-looking information. </a:t>
            </a:r>
          </a:p>
          <a:p>
            <a:pPr algn="just">
              <a:spcBef>
                <a:spcPts val="100"/>
              </a:spcBef>
            </a:pPr>
            <a:r>
              <a:rPr lang="en-US" sz="700" b="0" dirty="0">
                <a:solidFill>
                  <a:schemeClr val="tx1"/>
                </a:solidFill>
                <a:latin typeface="Arial" panose="020B0604020202020204" pitchFamily="34" charset="0"/>
                <a:cs typeface="Arial" panose="020B0604020202020204" pitchFamily="34" charset="0"/>
              </a:rPr>
              <a:t>Forward-looking information contained in this presentation is based on certain assumptions and analyses made by the Company in light of the experience and perception of historical trends, current conditions and expected future developments and other factors it believes are appropriate and are subject to risks and uncertainties, including, but not limited to, risks and uncertainties concerning and related to the regulatory environment in Canada and abroad. The forward-looking information contained herein reflect management’s current expectations and beliefs and are based upon certain assumptions that management believes are reasonable based on the information currently available to management. Such assumptions include, but are not limited to, assumptions regarding: (a) the demand for our products and services and fluctuations in future revenues; (b) sufficiency of current working capital to support future operating and working capital requirements; (c) equity and debt markets continuing to provide access to capital on acceptable terms; (d) general economic trends and conditions; (e) the expected actions of third parties; (f) the Company’s future growth prospects and business opportunities; (g) regulatory control and expansion of sports betting and online gaming in Canada and elsewhere and the Company’s intention and ability to participate in such markets; (h) expectations with respect to the renewal and/or extension of the Company’s permits, licenses and registrations; (i) capital cost of the Company’s expansion; (j) the competitive conditions in the industry in which the Company operates; (k) the applicable laws, regulations and any amendments thereof; (l) the grant and impact of any license, permit or registration for sports betting and online gaming or any amendments thereof; (m) the Company’s ability to comply with applicable governmental regulations and standards; (n) the Company’s success in implementing its strategies and achieving its business objectives; (o) the number of markets to be entered by the Company; (p) policies of enforcement; and (q) general business and economic conditions.  </a:t>
            </a:r>
          </a:p>
          <a:p>
            <a:pPr algn="just">
              <a:spcBef>
                <a:spcPts val="100"/>
              </a:spcBef>
            </a:pPr>
            <a:r>
              <a:rPr lang="en-US" sz="700" b="0" dirty="0">
                <a:solidFill>
                  <a:schemeClr val="tx1"/>
                </a:solidFill>
                <a:latin typeface="Arial" panose="020B0604020202020204" pitchFamily="34" charset="0"/>
                <a:cs typeface="Arial" panose="020B0604020202020204" pitchFamily="34" charset="0"/>
              </a:rPr>
              <a:t>The Company believes the expectations reflected in the forward-looking information contained herein are reasonable but no assurance can be given that these expectations will prove to be correct and such forward-looking information included herein should not be unduly relied upon. Information contained in forward-looking statements in this presentation is provided as of the date hereof and the Company disclaims any obligation to update any forward-looking statements, whether as a result of new information or future events or results, except to the extent required by applicable securities laws.</a:t>
            </a:r>
          </a:p>
          <a:p>
            <a:pPr algn="just">
              <a:spcBef>
                <a:spcPts val="100"/>
              </a:spcBef>
            </a:pPr>
            <a:r>
              <a:rPr lang="en-US" sz="700" b="0" dirty="0">
                <a:solidFill>
                  <a:schemeClr val="tx1"/>
                </a:solidFill>
                <a:latin typeface="Arial" panose="020B0604020202020204" pitchFamily="34" charset="0"/>
                <a:cs typeface="Arial" panose="020B0604020202020204" pitchFamily="34" charset="0"/>
              </a:rPr>
              <a:t>The forward-looking information contained herein is subject to risks, uncertainties and other factors, including those described in our listing application for listing on the TSX Venture Exchange, which is dated as of March 3, 2023 and is publicly available on SEDAR. </a:t>
            </a:r>
          </a:p>
          <a:p>
            <a:pPr algn="just">
              <a:spcBef>
                <a:spcPts val="100"/>
              </a:spcBef>
            </a:pPr>
            <a:endParaRPr lang="en-US" sz="7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100"/>
              </a:spcBef>
            </a:pPr>
            <a:endParaRPr lang="en-CA" sz="7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709449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0A26C-AC61-BD27-346D-4BD73851B51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80E02D67-DAB0-B0C8-ECE4-31E2001F72BE}"/>
              </a:ext>
            </a:extLst>
          </p:cNvPr>
          <p:cNvGrpSpPr/>
          <p:nvPr/>
        </p:nvGrpSpPr>
        <p:grpSpPr>
          <a:xfrm>
            <a:off x="-3175" y="0"/>
            <a:ext cx="12195175" cy="6858000"/>
            <a:chOff x="-3175" y="0"/>
            <a:chExt cx="12195175" cy="6858000"/>
          </a:xfrm>
        </p:grpSpPr>
        <p:pic>
          <p:nvPicPr>
            <p:cNvPr id="3" name="Picture 2" descr="A hand holding a cell phone&#10;&#10;Description automatically generated with medium confidence">
              <a:extLst>
                <a:ext uri="{FF2B5EF4-FFF2-40B4-BE49-F238E27FC236}">
                  <a16:creationId xmlns:a16="http://schemas.microsoft.com/office/drawing/2014/main" id="{909A1D66-13FE-89C7-EDFA-8D34DA2048FD}"/>
                </a:ext>
              </a:extLst>
            </p:cNvPr>
            <p:cNvPicPr>
              <a:picLocks noChangeAspect="1"/>
            </p:cNvPicPr>
            <p:nvPr/>
          </p:nvPicPr>
          <p:blipFill>
            <a:blip r:embed="rId2"/>
            <a:srcRect/>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0CC4D0D6-BFE3-EB9B-74A2-24CB57A1EF34}"/>
                </a:ext>
              </a:extLst>
            </p:cNvPr>
            <p:cNvPicPr>
              <a:picLocks noChangeAspect="1"/>
            </p:cNvPicPr>
            <p:nvPr/>
          </p:nvPicPr>
          <p:blipFill>
            <a:blip r:embed="rId3"/>
            <a:stretch>
              <a:fillRect/>
            </a:stretch>
          </p:blipFill>
          <p:spPr>
            <a:xfrm flipH="1">
              <a:off x="8737908" y="1305129"/>
              <a:ext cx="920000" cy="288867"/>
            </a:xfrm>
            <a:prstGeom prst="rect">
              <a:avLst/>
            </a:prstGeom>
          </p:spPr>
        </p:pic>
        <p:pic>
          <p:nvPicPr>
            <p:cNvPr id="7" name="Picture 6">
              <a:extLst>
                <a:ext uri="{FF2B5EF4-FFF2-40B4-BE49-F238E27FC236}">
                  <a16:creationId xmlns:a16="http://schemas.microsoft.com/office/drawing/2014/main" id="{C41D2A1F-8CC6-A728-B3F5-02F88376DEB1}"/>
                </a:ext>
              </a:extLst>
            </p:cNvPr>
            <p:cNvPicPr>
              <a:picLocks noChangeAspect="1"/>
            </p:cNvPicPr>
            <p:nvPr/>
          </p:nvPicPr>
          <p:blipFill rotWithShape="1">
            <a:blip r:embed="rId4"/>
            <a:srcRect r="26425"/>
            <a:stretch/>
          </p:blipFill>
          <p:spPr>
            <a:xfrm>
              <a:off x="8753759" y="1317617"/>
              <a:ext cx="914424" cy="149721"/>
            </a:xfrm>
            <a:prstGeom prst="rect">
              <a:avLst/>
            </a:prstGeom>
          </p:spPr>
        </p:pic>
        <p:pic>
          <p:nvPicPr>
            <p:cNvPr id="10" name="Picture 9">
              <a:extLst>
                <a:ext uri="{FF2B5EF4-FFF2-40B4-BE49-F238E27FC236}">
                  <a16:creationId xmlns:a16="http://schemas.microsoft.com/office/drawing/2014/main" id="{B05117F8-C398-A37F-2BFC-A5A76036D5F8}"/>
                </a:ext>
              </a:extLst>
            </p:cNvPr>
            <p:cNvPicPr>
              <a:picLocks noChangeAspect="1"/>
            </p:cNvPicPr>
            <p:nvPr/>
          </p:nvPicPr>
          <p:blipFill>
            <a:blip r:embed="rId5"/>
            <a:stretch>
              <a:fillRect/>
            </a:stretch>
          </p:blipFill>
          <p:spPr>
            <a:xfrm>
              <a:off x="-3175" y="0"/>
              <a:ext cx="7970293" cy="6858000"/>
            </a:xfrm>
            <a:prstGeom prst="rect">
              <a:avLst/>
            </a:prstGeom>
          </p:spPr>
        </p:pic>
        <p:sp>
          <p:nvSpPr>
            <p:cNvPr id="15" name="Title 7">
              <a:extLst>
                <a:ext uri="{FF2B5EF4-FFF2-40B4-BE49-F238E27FC236}">
                  <a16:creationId xmlns:a16="http://schemas.microsoft.com/office/drawing/2014/main" id="{C4F6252A-B4BB-3A20-084B-CA47695CFB04}"/>
                </a:ext>
              </a:extLst>
            </p:cNvPr>
            <p:cNvSpPr txBox="1"/>
            <p:nvPr/>
          </p:nvSpPr>
          <p:spPr>
            <a:xfrm>
              <a:off x="550317" y="2104096"/>
              <a:ext cx="7416801" cy="1827932"/>
            </a:xfrm>
            <a:prstGeom prst="rect">
              <a:avLst/>
            </a:prstGeom>
            <a:noFill/>
          </p:spPr>
          <p:txBody>
            <a:bodyPr vert="horz" wrap="square" lIns="36000" tIns="36000" rIns="90000" bIns="45720" rtlCol="0" anchor="ctr">
              <a:spAutoFit/>
            </a:bodyPr>
            <a:lstStyle>
              <a:lvl1pPr algn="l" defTabSz="914400" rtl="0" eaLnBrk="1" latinLnBrk="0" hangingPunct="1">
                <a:lnSpc>
                  <a:spcPts val="4000"/>
                </a:lnSpc>
                <a:spcBef>
                  <a:spcPct val="0"/>
                </a:spcBef>
                <a:buNone/>
                <a:defRPr sz="4800" b="1" i="0" kern="1200" cap="all" spc="-100" baseline="0">
                  <a:solidFill>
                    <a:schemeClr val="bg1"/>
                  </a:solidFill>
                  <a:latin typeface="+mj-lt"/>
                  <a:ea typeface="+mj-ea"/>
                  <a:cs typeface="+mj-cs"/>
                </a:defRPr>
              </a:lvl1pPr>
            </a:lstStyle>
            <a:p>
              <a:pPr marL="0" marR="0" lvl="0" indent="0" algn="l" defTabSz="914400" rtl="0" eaLnBrk="1" fontAlgn="auto" latinLnBrk="0" hangingPunct="1">
                <a:lnSpc>
                  <a:spcPts val="4500"/>
                </a:lnSpc>
                <a:spcBef>
                  <a:spcPct val="0"/>
                </a:spcBef>
                <a:spcAft>
                  <a:spcPct val="0"/>
                </a:spcAft>
                <a:buClrTx/>
                <a:buSzTx/>
                <a:buFontTx/>
                <a:buNone/>
                <a:defRPr/>
              </a:pPr>
              <a:r>
                <a:rPr lang="en-US" sz="5000" cap="none" spc="0" dirty="0">
                  <a:solidFill>
                    <a:sysClr val="window" lastClr="FFFFFF"/>
                  </a:solidFill>
                  <a:latin typeface="Montserrat" panose="00000800000000000000" pitchFamily="2" charset="0"/>
                </a:rPr>
                <a:t>SPEARHEADING THE INTERSECTION OF </a:t>
              </a:r>
              <a:br>
                <a:rPr lang="en-US" sz="5000" cap="none" spc="0" dirty="0">
                  <a:solidFill>
                    <a:sysClr val="window" lastClr="FFFFFF"/>
                  </a:solidFill>
                  <a:latin typeface="Montserrat" panose="00000800000000000000" pitchFamily="2" charset="0"/>
                </a:rPr>
              </a:br>
              <a:r>
                <a:rPr lang="en-US" sz="5000" cap="none" spc="0" dirty="0">
                  <a:solidFill>
                    <a:sysClr val="window" lastClr="FFFFFF"/>
                  </a:solidFill>
                  <a:latin typeface="Montserrat" panose="00000800000000000000" pitchFamily="2" charset="0"/>
                </a:rPr>
                <a:t>iGAMING AND MEDIA</a:t>
              </a:r>
            </a:p>
          </p:txBody>
        </p:sp>
      </p:grpSp>
      <p:pic>
        <p:nvPicPr>
          <p:cNvPr id="9" name="Picture 8" descr="A picture containing text, monitor, screen, black&#10;&#10;Description automatically generated">
            <a:extLst>
              <a:ext uri="{FF2B5EF4-FFF2-40B4-BE49-F238E27FC236}">
                <a16:creationId xmlns:a16="http://schemas.microsoft.com/office/drawing/2014/main" id="{49EFB6DE-2FD8-23DF-1868-37D5CD825DD1}"/>
              </a:ext>
            </a:extLst>
          </p:cNvPr>
          <p:cNvPicPr>
            <a:picLocks noChangeAspect="1"/>
          </p:cNvPicPr>
          <p:nvPr/>
        </p:nvPicPr>
        <p:blipFill>
          <a:blip r:embed="rId6"/>
          <a:stretch>
            <a:fillRect/>
          </a:stretch>
        </p:blipFill>
        <p:spPr>
          <a:xfrm>
            <a:off x="8508710" y="827671"/>
            <a:ext cx="2395509" cy="4812408"/>
          </a:xfrm>
          <a:prstGeom prst="rect">
            <a:avLst/>
          </a:prstGeom>
        </p:spPr>
      </p:pic>
      <p:pic>
        <p:nvPicPr>
          <p:cNvPr id="4" name="Picture 3" descr="A screenshot of a phone&#10;&#10;Description automatically generated with medium confidence">
            <a:extLst>
              <a:ext uri="{FF2B5EF4-FFF2-40B4-BE49-F238E27FC236}">
                <a16:creationId xmlns:a16="http://schemas.microsoft.com/office/drawing/2014/main" id="{18E0D202-9D35-9C9C-8914-EE3D8AD4E870}"/>
              </a:ext>
            </a:extLst>
          </p:cNvPr>
          <p:cNvPicPr>
            <a:picLocks noChangeAspect="1"/>
          </p:cNvPicPr>
          <p:nvPr/>
        </p:nvPicPr>
        <p:blipFill>
          <a:blip r:embed="rId7"/>
          <a:stretch>
            <a:fillRect/>
          </a:stretch>
        </p:blipFill>
        <p:spPr>
          <a:xfrm>
            <a:off x="8517435" y="829530"/>
            <a:ext cx="2394000" cy="4810549"/>
          </a:xfrm>
          <a:prstGeom prst="rect">
            <a:avLst/>
          </a:prstGeom>
        </p:spPr>
      </p:pic>
      <p:sp>
        <p:nvSpPr>
          <p:cNvPr id="14" name="Rectangle 13">
            <a:extLst>
              <a:ext uri="{FF2B5EF4-FFF2-40B4-BE49-F238E27FC236}">
                <a16:creationId xmlns:a16="http://schemas.microsoft.com/office/drawing/2014/main" id="{19DABBEE-C7A3-BDFD-3E26-13B71B2E8E6D}"/>
              </a:ext>
            </a:extLst>
          </p:cNvPr>
          <p:cNvSpPr/>
          <p:nvPr/>
        </p:nvSpPr>
        <p:spPr>
          <a:xfrm>
            <a:off x="8610600" y="1305129"/>
            <a:ext cx="2209800" cy="403135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A5D359A5-CDBB-B3A8-B4FF-5AE191C8560E}"/>
              </a:ext>
            </a:extLst>
          </p:cNvPr>
          <p:cNvPicPr>
            <a:picLocks noChangeAspect="1"/>
          </p:cNvPicPr>
          <p:nvPr/>
        </p:nvPicPr>
        <p:blipFill>
          <a:blip r:embed="rId8"/>
          <a:stretch>
            <a:fillRect/>
          </a:stretch>
        </p:blipFill>
        <p:spPr>
          <a:xfrm>
            <a:off x="8596801" y="969943"/>
            <a:ext cx="2219325" cy="4527864"/>
          </a:xfrm>
          <a:prstGeom prst="roundRect">
            <a:avLst/>
          </a:prstGeom>
        </p:spPr>
      </p:pic>
    </p:spTree>
    <p:extLst>
      <p:ext uri="{BB962C8B-B14F-4D97-AF65-F5344CB8AC3E}">
        <p14:creationId xmlns:p14="http://schemas.microsoft.com/office/powerpoint/2010/main" val="1017886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 screen&#10;&#10;Description automatically generated with medium confidence">
            <a:extLst>
              <a:ext uri="{FF2B5EF4-FFF2-40B4-BE49-F238E27FC236}">
                <a16:creationId xmlns:a16="http://schemas.microsoft.com/office/drawing/2014/main" id="{ABB8EF31-C164-48D3-8F09-D503C6B8A51C}"/>
              </a:ext>
            </a:extLst>
          </p:cNvPr>
          <p:cNvPicPr>
            <a:picLocks noChangeAspect="1"/>
          </p:cNvPicPr>
          <p:nvPr/>
        </p:nvPicPr>
        <p:blipFill>
          <a:blip r:embed="rId3"/>
          <a:stretch>
            <a:fillRect/>
          </a:stretch>
        </p:blipFill>
        <p:spPr>
          <a:xfrm>
            <a:off x="378471" y="1194903"/>
            <a:ext cx="2535714" cy="5110662"/>
          </a:xfrm>
          <a:prstGeom prst="rect">
            <a:avLst/>
          </a:prstGeom>
        </p:spPr>
      </p:pic>
      <p:sp>
        <p:nvSpPr>
          <p:cNvPr id="2" name="Title 1">
            <a:extLst>
              <a:ext uri="{FF2B5EF4-FFF2-40B4-BE49-F238E27FC236}">
                <a16:creationId xmlns:a16="http://schemas.microsoft.com/office/drawing/2014/main" id="{B17A7F5C-4F05-4B17-96F1-0BA77011525D}"/>
              </a:ext>
            </a:extLst>
          </p:cNvPr>
          <p:cNvSpPr>
            <a:spLocks noGrp="1"/>
          </p:cNvSpPr>
          <p:nvPr>
            <p:ph type="title"/>
          </p:nvPr>
        </p:nvSpPr>
        <p:spPr/>
        <p:txBody>
          <a:bodyPr/>
          <a:lstStyle/>
          <a:p>
            <a:r>
              <a:rPr lang="en-US" dirty="0"/>
              <a:t>INVESTMENT HIGHLIGHTS</a:t>
            </a:r>
            <a:endParaRPr lang="en-CA" dirty="0"/>
          </a:p>
        </p:txBody>
      </p:sp>
      <p:grpSp>
        <p:nvGrpSpPr>
          <p:cNvPr id="8" name="Group 7">
            <a:extLst>
              <a:ext uri="{FF2B5EF4-FFF2-40B4-BE49-F238E27FC236}">
                <a16:creationId xmlns:a16="http://schemas.microsoft.com/office/drawing/2014/main" id="{FD4F376E-1B9B-43D4-901B-FC494017AFDA}"/>
              </a:ext>
            </a:extLst>
          </p:cNvPr>
          <p:cNvGrpSpPr/>
          <p:nvPr/>
        </p:nvGrpSpPr>
        <p:grpSpPr>
          <a:xfrm>
            <a:off x="3402190" y="4704712"/>
            <a:ext cx="7984569" cy="571152"/>
            <a:chOff x="3402190" y="1259716"/>
            <a:chExt cx="7984569" cy="571152"/>
          </a:xfrm>
        </p:grpSpPr>
        <p:sp>
          <p:nvSpPr>
            <p:cNvPr id="97" name="Subtitle 8">
              <a:extLst>
                <a:ext uri="{FF2B5EF4-FFF2-40B4-BE49-F238E27FC236}">
                  <a16:creationId xmlns:a16="http://schemas.microsoft.com/office/drawing/2014/main" id="{1F3C9A15-84BE-4495-8A90-3C2E519CF5AF}"/>
                </a:ext>
              </a:extLst>
            </p:cNvPr>
            <p:cNvSpPr txBox="1"/>
            <p:nvPr/>
          </p:nvSpPr>
          <p:spPr>
            <a:xfrm>
              <a:off x="4186759" y="1378136"/>
              <a:ext cx="7200000" cy="334313"/>
            </a:xfrm>
            <a:prstGeom prst="rect">
              <a:avLst/>
            </a:prstGeom>
          </p:spPr>
          <p:txBody>
            <a:bodyPr vert="horz" lIns="0" tIns="36000" rIns="91440" bIns="36000" rtlCol="0" anchor="ctr">
              <a:sp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300"/>
                </a:spcAft>
                <a:buClrTx/>
                <a:buSzTx/>
                <a:buFont typeface="Arial" pitchFamily="34" charset="0"/>
                <a:buNone/>
                <a:tabLst/>
                <a:defRPr/>
              </a:pPr>
              <a:r>
                <a:rPr kumimoji="0" lang="en-US" sz="1700" b="1" i="0" u="none" strike="noStrike" kern="1200" cap="none" spc="0" normalizeH="0" baseline="0" noProof="0" dirty="0">
                  <a:ln>
                    <a:noFill/>
                  </a:ln>
                  <a:solidFill>
                    <a:srgbClr val="02243C"/>
                  </a:solidFill>
                  <a:effectLst/>
                  <a:uLnTx/>
                  <a:uFillTx/>
                  <a:latin typeface="Arial" panose="020B0604020202020204" pitchFamily="34" charset="0"/>
                  <a:ea typeface="+mn-ea"/>
                  <a:cs typeface="Arial" panose="020B0604020202020204" pitchFamily="34" charset="0"/>
                </a:rPr>
                <a:t>Attractive payback rates on acquired players**</a:t>
              </a:r>
            </a:p>
          </p:txBody>
        </p:sp>
        <p:grpSp>
          <p:nvGrpSpPr>
            <p:cNvPr id="132" name="Group 131">
              <a:extLst>
                <a:ext uri="{FF2B5EF4-FFF2-40B4-BE49-F238E27FC236}">
                  <a16:creationId xmlns:a16="http://schemas.microsoft.com/office/drawing/2014/main" id="{4DFE4797-49CB-4D5F-95E4-C5E41C4423C7}"/>
                </a:ext>
              </a:extLst>
            </p:cNvPr>
            <p:cNvGrpSpPr/>
            <p:nvPr/>
          </p:nvGrpSpPr>
          <p:grpSpPr>
            <a:xfrm>
              <a:off x="3402190" y="1259716"/>
              <a:ext cx="681713" cy="571152"/>
              <a:chOff x="3175584" y="2932701"/>
              <a:chExt cx="681713" cy="571152"/>
            </a:xfrm>
            <a:solidFill>
              <a:srgbClr val="00B0F0"/>
            </a:solidFill>
          </p:grpSpPr>
          <p:sp>
            <p:nvSpPr>
              <p:cNvPr id="133" name="Rectangle 132">
                <a:extLst>
                  <a:ext uri="{FF2B5EF4-FFF2-40B4-BE49-F238E27FC236}">
                    <a16:creationId xmlns:a16="http://schemas.microsoft.com/office/drawing/2014/main" id="{87752F21-C911-42D0-B426-2CC64207B5B7}"/>
                  </a:ext>
                </a:extLst>
              </p:cNvPr>
              <p:cNvSpPr/>
              <p:nvPr/>
            </p:nvSpPr>
            <p:spPr>
              <a:xfrm>
                <a:off x="3175584" y="2932701"/>
                <a:ext cx="681713" cy="571152"/>
              </a:xfrm>
              <a:prstGeom prst="rect">
                <a:avLst/>
              </a:prstGeom>
              <a:grp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34" name="TextBox 133">
                <a:extLst>
                  <a:ext uri="{FF2B5EF4-FFF2-40B4-BE49-F238E27FC236}">
                    <a16:creationId xmlns:a16="http://schemas.microsoft.com/office/drawing/2014/main" id="{CF9E4B96-0A5A-472E-9B35-B1B0C78A53AC}"/>
                  </a:ext>
                </a:extLst>
              </p:cNvPr>
              <p:cNvSpPr txBox="1"/>
              <p:nvPr/>
            </p:nvSpPr>
            <p:spPr>
              <a:xfrm>
                <a:off x="3238504" y="3033611"/>
                <a:ext cx="555872" cy="369332"/>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Regular"/>
                    <a:ea typeface="Helvetica Neue Condensed Black" panose="02000503000000020004" pitchFamily="2" charset="0"/>
                    <a:cs typeface="Helvetica Neue Condensed Black" panose="02000503000000020004" pitchFamily="2" charset="0"/>
                  </a:rPr>
                  <a:t>05</a:t>
                </a:r>
              </a:p>
            </p:txBody>
          </p:sp>
        </p:grpSp>
      </p:grpSp>
      <p:grpSp>
        <p:nvGrpSpPr>
          <p:cNvPr id="7" name="Group 6">
            <a:extLst>
              <a:ext uri="{FF2B5EF4-FFF2-40B4-BE49-F238E27FC236}">
                <a16:creationId xmlns:a16="http://schemas.microsoft.com/office/drawing/2014/main" id="{B7CEBCA6-9274-429A-8B21-27D2EA98E0EB}"/>
              </a:ext>
            </a:extLst>
          </p:cNvPr>
          <p:cNvGrpSpPr/>
          <p:nvPr/>
        </p:nvGrpSpPr>
        <p:grpSpPr>
          <a:xfrm>
            <a:off x="3401124" y="3867392"/>
            <a:ext cx="7985635" cy="595923"/>
            <a:chOff x="3401124" y="2205237"/>
            <a:chExt cx="7985635" cy="595923"/>
          </a:xfrm>
        </p:grpSpPr>
        <p:sp>
          <p:nvSpPr>
            <p:cNvPr id="95" name="Subtitle 8">
              <a:extLst>
                <a:ext uri="{FF2B5EF4-FFF2-40B4-BE49-F238E27FC236}">
                  <a16:creationId xmlns:a16="http://schemas.microsoft.com/office/drawing/2014/main" id="{86CFAB70-0BE1-4E9A-8A7C-0EBBC62F8627}"/>
                </a:ext>
              </a:extLst>
            </p:cNvPr>
            <p:cNvSpPr txBox="1"/>
            <p:nvPr/>
          </p:nvSpPr>
          <p:spPr>
            <a:xfrm>
              <a:off x="4186759" y="2205237"/>
              <a:ext cx="7200000" cy="595923"/>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a:buNone/>
                <a:tabLst/>
                <a:defRPr/>
              </a:pPr>
              <a:r>
                <a:rPr kumimoji="0" lang="en-US" sz="1700" b="1" i="0" u="none" strike="noStrike" kern="1200" cap="none" spc="0" normalizeH="0" baseline="0" noProof="0" dirty="0">
                  <a:ln>
                    <a:noFill/>
                  </a:ln>
                  <a:solidFill>
                    <a:srgbClr val="02243C"/>
                  </a:solidFill>
                  <a:effectLst/>
                  <a:uLnTx/>
                  <a:uFillTx/>
                  <a:latin typeface="Arial"/>
                  <a:ea typeface="+mn-ea"/>
                  <a:cs typeface="Arial"/>
                </a:rPr>
                <a:t>Experienced management team with local knowledge and insights targeting the Canadian audience</a:t>
              </a:r>
            </a:p>
          </p:txBody>
        </p:sp>
        <p:grpSp>
          <p:nvGrpSpPr>
            <p:cNvPr id="135" name="Group 134">
              <a:extLst>
                <a:ext uri="{FF2B5EF4-FFF2-40B4-BE49-F238E27FC236}">
                  <a16:creationId xmlns:a16="http://schemas.microsoft.com/office/drawing/2014/main" id="{63570E75-66B6-4128-B70C-DC846660A956}"/>
                </a:ext>
              </a:extLst>
            </p:cNvPr>
            <p:cNvGrpSpPr/>
            <p:nvPr/>
          </p:nvGrpSpPr>
          <p:grpSpPr>
            <a:xfrm>
              <a:off x="3401124" y="2217622"/>
              <a:ext cx="681713" cy="571152"/>
              <a:chOff x="3175584" y="2932701"/>
              <a:chExt cx="681713" cy="571152"/>
            </a:xfrm>
            <a:solidFill>
              <a:srgbClr val="00B0F0"/>
            </a:solidFill>
          </p:grpSpPr>
          <p:sp>
            <p:nvSpPr>
              <p:cNvPr id="136" name="Rectangle 135">
                <a:extLst>
                  <a:ext uri="{FF2B5EF4-FFF2-40B4-BE49-F238E27FC236}">
                    <a16:creationId xmlns:a16="http://schemas.microsoft.com/office/drawing/2014/main" id="{393AC6FA-BCA7-4C58-BB06-BF5F3F30D84D}"/>
                  </a:ext>
                </a:extLst>
              </p:cNvPr>
              <p:cNvSpPr/>
              <p:nvPr/>
            </p:nvSpPr>
            <p:spPr>
              <a:xfrm>
                <a:off x="3175584" y="2932701"/>
                <a:ext cx="681713" cy="571152"/>
              </a:xfrm>
              <a:prstGeom prst="rect">
                <a:avLst/>
              </a:prstGeom>
              <a:grp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37" name="TextBox 136">
                <a:extLst>
                  <a:ext uri="{FF2B5EF4-FFF2-40B4-BE49-F238E27FC236}">
                    <a16:creationId xmlns:a16="http://schemas.microsoft.com/office/drawing/2014/main" id="{7DD105FF-C1AB-4A37-8B11-D5CAB3A06FF8}"/>
                  </a:ext>
                </a:extLst>
              </p:cNvPr>
              <p:cNvSpPr txBox="1"/>
              <p:nvPr/>
            </p:nvSpPr>
            <p:spPr>
              <a:xfrm>
                <a:off x="3238504" y="3033611"/>
                <a:ext cx="555872" cy="369332"/>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Regular"/>
                    <a:ea typeface="Helvetica Neue Condensed Black" panose="02000503000000020004" pitchFamily="2" charset="0"/>
                    <a:cs typeface="Helvetica Neue Condensed Black" panose="02000503000000020004" pitchFamily="2" charset="0"/>
                  </a:rPr>
                  <a:t>04</a:t>
                </a:r>
              </a:p>
            </p:txBody>
          </p:sp>
        </p:grpSp>
      </p:grpSp>
      <p:grpSp>
        <p:nvGrpSpPr>
          <p:cNvPr id="6" name="Group 5">
            <a:extLst>
              <a:ext uri="{FF2B5EF4-FFF2-40B4-BE49-F238E27FC236}">
                <a16:creationId xmlns:a16="http://schemas.microsoft.com/office/drawing/2014/main" id="{A8EB46CB-02D5-4246-8B69-E9354F894E85}"/>
              </a:ext>
            </a:extLst>
          </p:cNvPr>
          <p:cNvGrpSpPr/>
          <p:nvPr/>
        </p:nvGrpSpPr>
        <p:grpSpPr>
          <a:xfrm>
            <a:off x="3401124" y="2254678"/>
            <a:ext cx="7985635" cy="571152"/>
            <a:chOff x="3401124" y="3081542"/>
            <a:chExt cx="7985635" cy="571152"/>
          </a:xfrm>
        </p:grpSpPr>
        <p:grpSp>
          <p:nvGrpSpPr>
            <p:cNvPr id="92" name="Group 91">
              <a:extLst>
                <a:ext uri="{FF2B5EF4-FFF2-40B4-BE49-F238E27FC236}">
                  <a16:creationId xmlns:a16="http://schemas.microsoft.com/office/drawing/2014/main" id="{5799D33B-E133-4692-8E8A-A335B0249CEE}"/>
                </a:ext>
              </a:extLst>
            </p:cNvPr>
            <p:cNvGrpSpPr/>
            <p:nvPr/>
          </p:nvGrpSpPr>
          <p:grpSpPr>
            <a:xfrm>
              <a:off x="3401124" y="3081542"/>
              <a:ext cx="681713" cy="571152"/>
              <a:chOff x="3175584" y="2932701"/>
              <a:chExt cx="681713" cy="571152"/>
            </a:xfrm>
            <a:solidFill>
              <a:srgbClr val="00B0F0"/>
            </a:solidFill>
          </p:grpSpPr>
          <p:sp>
            <p:nvSpPr>
              <p:cNvPr id="93" name="Rectangle 92">
                <a:extLst>
                  <a:ext uri="{FF2B5EF4-FFF2-40B4-BE49-F238E27FC236}">
                    <a16:creationId xmlns:a16="http://schemas.microsoft.com/office/drawing/2014/main" id="{3024E9D5-4A29-4380-B753-F96D89DC7EA0}"/>
                  </a:ext>
                </a:extLst>
              </p:cNvPr>
              <p:cNvSpPr/>
              <p:nvPr/>
            </p:nvSpPr>
            <p:spPr>
              <a:xfrm>
                <a:off x="3175584" y="2932701"/>
                <a:ext cx="681713" cy="571152"/>
              </a:xfrm>
              <a:prstGeom prst="rect">
                <a:avLst/>
              </a:prstGeom>
              <a:grp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94" name="TextBox 93">
                <a:extLst>
                  <a:ext uri="{FF2B5EF4-FFF2-40B4-BE49-F238E27FC236}">
                    <a16:creationId xmlns:a16="http://schemas.microsoft.com/office/drawing/2014/main" id="{092D8EF2-3A12-4F60-A24E-C3EA3F0BE842}"/>
                  </a:ext>
                </a:extLst>
              </p:cNvPr>
              <p:cNvSpPr txBox="1"/>
              <p:nvPr/>
            </p:nvSpPr>
            <p:spPr>
              <a:xfrm>
                <a:off x="3238504" y="3033611"/>
                <a:ext cx="555872" cy="369332"/>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Regular"/>
                    <a:ea typeface="Helvetica Neue Condensed Black" panose="02000503000000020004" pitchFamily="2" charset="0"/>
                    <a:cs typeface="Helvetica Neue Condensed Black" panose="02000503000000020004" pitchFamily="2" charset="0"/>
                  </a:rPr>
                  <a:t>02</a:t>
                </a:r>
              </a:p>
            </p:txBody>
          </p:sp>
        </p:grpSp>
        <p:sp>
          <p:nvSpPr>
            <p:cNvPr id="157" name="Subtitle 8">
              <a:extLst>
                <a:ext uri="{FF2B5EF4-FFF2-40B4-BE49-F238E27FC236}">
                  <a16:creationId xmlns:a16="http://schemas.microsoft.com/office/drawing/2014/main" id="{B370499F-D222-4123-BD3A-BB573D9C6810}"/>
                </a:ext>
              </a:extLst>
            </p:cNvPr>
            <p:cNvSpPr txBox="1"/>
            <p:nvPr/>
          </p:nvSpPr>
          <p:spPr>
            <a:xfrm>
              <a:off x="4186759" y="3199962"/>
              <a:ext cx="7200000" cy="334313"/>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a:buNone/>
                <a:tabLst/>
                <a:defRPr/>
              </a:pPr>
              <a:r>
                <a:rPr lang="en-US" sz="1700" b="1" spc="0" dirty="0">
                  <a:solidFill>
                    <a:srgbClr val="02243C"/>
                  </a:solidFill>
                </a:rPr>
                <a:t>I</a:t>
              </a:r>
              <a:r>
                <a:rPr kumimoji="0" lang="en-US" sz="1700" b="1" i="0" u="none" strike="noStrike" kern="1200" cap="none" spc="0" normalizeH="0" baseline="0" noProof="0" dirty="0" err="1">
                  <a:ln>
                    <a:noFill/>
                  </a:ln>
                  <a:solidFill>
                    <a:srgbClr val="02243C"/>
                  </a:solidFill>
                  <a:effectLst/>
                  <a:uLnTx/>
                  <a:uFillTx/>
                  <a:latin typeface="Arial" panose="020B0604020202020204" pitchFamily="34" charset="0"/>
                  <a:ea typeface="+mn-ea"/>
                  <a:cs typeface="Arial" panose="020B0604020202020204" pitchFamily="34" charset="0"/>
                </a:rPr>
                <a:t>ndustry</a:t>
              </a:r>
              <a:r>
                <a:rPr kumimoji="0" lang="en-US" sz="1700" b="1" i="0" u="none" strike="noStrike" kern="1200" cap="none" spc="0" normalizeH="0" baseline="0" noProof="0" dirty="0">
                  <a:ln>
                    <a:noFill/>
                  </a:ln>
                  <a:solidFill>
                    <a:srgbClr val="02243C"/>
                  </a:solidFill>
                  <a:effectLst/>
                  <a:uLnTx/>
                  <a:uFillTx/>
                  <a:latin typeface="Arial" panose="020B0604020202020204" pitchFamily="34" charset="0"/>
                  <a:ea typeface="+mn-ea"/>
                  <a:cs typeface="Arial" panose="020B0604020202020204" pitchFamily="34" charset="0"/>
                </a:rPr>
                <a:t> leading 3</a:t>
              </a:r>
              <a:r>
                <a:rPr kumimoji="0" lang="en-US" sz="1700" b="1" i="0" u="none" strike="noStrike" kern="1200" cap="none" spc="0" normalizeH="0" baseline="30000" noProof="0" dirty="0">
                  <a:ln>
                    <a:noFill/>
                  </a:ln>
                  <a:solidFill>
                    <a:srgbClr val="02243C"/>
                  </a:solidFill>
                  <a:effectLst/>
                  <a:uLnTx/>
                  <a:uFillTx/>
                  <a:latin typeface="Arial" panose="020B0604020202020204" pitchFamily="34" charset="0"/>
                  <a:ea typeface="+mn-ea"/>
                  <a:cs typeface="Arial" panose="020B0604020202020204" pitchFamily="34" charset="0"/>
                </a:rPr>
                <a:t>rd </a:t>
              </a:r>
              <a:r>
                <a:rPr kumimoji="0" lang="en-US" sz="1700" b="1" i="0" u="none" strike="noStrike" kern="1200" cap="none" spc="0" normalizeH="0" baseline="0" noProof="0" dirty="0">
                  <a:ln>
                    <a:noFill/>
                  </a:ln>
                  <a:solidFill>
                    <a:srgbClr val="02243C"/>
                  </a:solidFill>
                  <a:effectLst/>
                  <a:uLnTx/>
                  <a:uFillTx/>
                  <a:latin typeface="Arial" panose="020B0604020202020204" pitchFamily="34" charset="0"/>
                  <a:ea typeface="+mn-ea"/>
                  <a:cs typeface="Arial" panose="020B0604020202020204" pitchFamily="34" charset="0"/>
                </a:rPr>
                <a:t>party gaming content</a:t>
              </a:r>
            </a:p>
          </p:txBody>
        </p:sp>
      </p:grpSp>
      <p:grpSp>
        <p:nvGrpSpPr>
          <p:cNvPr id="5" name="Group 4">
            <a:extLst>
              <a:ext uri="{FF2B5EF4-FFF2-40B4-BE49-F238E27FC236}">
                <a16:creationId xmlns:a16="http://schemas.microsoft.com/office/drawing/2014/main" id="{D182A68E-DF42-4470-A9D7-F4517A4E98A0}"/>
              </a:ext>
            </a:extLst>
          </p:cNvPr>
          <p:cNvGrpSpPr/>
          <p:nvPr/>
        </p:nvGrpSpPr>
        <p:grpSpPr>
          <a:xfrm>
            <a:off x="3401124" y="5517262"/>
            <a:ext cx="7985635" cy="595923"/>
            <a:chOff x="3401124" y="3959607"/>
            <a:chExt cx="7985635" cy="595923"/>
          </a:xfrm>
        </p:grpSpPr>
        <p:grpSp>
          <p:nvGrpSpPr>
            <p:cNvPr id="138" name="Group 137">
              <a:extLst>
                <a:ext uri="{FF2B5EF4-FFF2-40B4-BE49-F238E27FC236}">
                  <a16:creationId xmlns:a16="http://schemas.microsoft.com/office/drawing/2014/main" id="{AAC2EC78-0F97-41B1-95AE-1D09AEC13BAB}"/>
                </a:ext>
              </a:extLst>
            </p:cNvPr>
            <p:cNvGrpSpPr/>
            <p:nvPr/>
          </p:nvGrpSpPr>
          <p:grpSpPr>
            <a:xfrm>
              <a:off x="3401124" y="3971992"/>
              <a:ext cx="681713" cy="571152"/>
              <a:chOff x="3175584" y="2932701"/>
              <a:chExt cx="681713" cy="571152"/>
            </a:xfrm>
            <a:solidFill>
              <a:srgbClr val="00B0F0"/>
            </a:solidFill>
          </p:grpSpPr>
          <p:sp>
            <p:nvSpPr>
              <p:cNvPr id="139" name="Rectangle 138">
                <a:extLst>
                  <a:ext uri="{FF2B5EF4-FFF2-40B4-BE49-F238E27FC236}">
                    <a16:creationId xmlns:a16="http://schemas.microsoft.com/office/drawing/2014/main" id="{5689332A-D855-40BD-9879-F6A5BA8770F4}"/>
                  </a:ext>
                </a:extLst>
              </p:cNvPr>
              <p:cNvSpPr/>
              <p:nvPr/>
            </p:nvSpPr>
            <p:spPr>
              <a:xfrm>
                <a:off x="3175584" y="2932701"/>
                <a:ext cx="681713" cy="571152"/>
              </a:xfrm>
              <a:prstGeom prst="rect">
                <a:avLst/>
              </a:prstGeom>
              <a:grp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40" name="TextBox 139">
                <a:extLst>
                  <a:ext uri="{FF2B5EF4-FFF2-40B4-BE49-F238E27FC236}">
                    <a16:creationId xmlns:a16="http://schemas.microsoft.com/office/drawing/2014/main" id="{3F1738B5-B409-4B97-B8C2-734167C9AD3C}"/>
                  </a:ext>
                </a:extLst>
              </p:cNvPr>
              <p:cNvSpPr txBox="1"/>
              <p:nvPr/>
            </p:nvSpPr>
            <p:spPr>
              <a:xfrm>
                <a:off x="3238504" y="3033611"/>
                <a:ext cx="555872" cy="369332"/>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Regular"/>
                    <a:ea typeface="Helvetica Neue Condensed Black" panose="02000503000000020004" pitchFamily="2" charset="0"/>
                    <a:cs typeface="Helvetica Neue Condensed Black" panose="02000503000000020004" pitchFamily="2" charset="0"/>
                  </a:rPr>
                  <a:t>06</a:t>
                </a:r>
              </a:p>
            </p:txBody>
          </p:sp>
        </p:grpSp>
        <p:sp>
          <p:nvSpPr>
            <p:cNvPr id="158" name="Subtitle 8">
              <a:extLst>
                <a:ext uri="{FF2B5EF4-FFF2-40B4-BE49-F238E27FC236}">
                  <a16:creationId xmlns:a16="http://schemas.microsoft.com/office/drawing/2014/main" id="{30D99415-F46D-4EE2-AD97-F32FA0668BC4}"/>
                </a:ext>
              </a:extLst>
            </p:cNvPr>
            <p:cNvSpPr txBox="1"/>
            <p:nvPr/>
          </p:nvSpPr>
          <p:spPr>
            <a:xfrm>
              <a:off x="4186759" y="3959607"/>
              <a:ext cx="7200000" cy="595923"/>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a:buNone/>
                <a:tabLst/>
                <a:defRPr/>
              </a:pPr>
              <a:r>
                <a:rPr kumimoji="0" lang="en-US" sz="1700" b="1" i="0" u="none" strike="noStrike" kern="1200" cap="none" spc="0" normalizeH="0" baseline="0" noProof="0" dirty="0">
                  <a:ln>
                    <a:noFill/>
                  </a:ln>
                  <a:solidFill>
                    <a:srgbClr val="02243C"/>
                  </a:solidFill>
                  <a:effectLst/>
                  <a:uLnTx/>
                  <a:uFillTx/>
                  <a:latin typeface="Arial" panose="020B0604020202020204" pitchFamily="34" charset="0"/>
                  <a:ea typeface="+mn-ea"/>
                  <a:cs typeface="Arial" panose="020B0604020202020204" pitchFamily="34" charset="0"/>
                </a:rPr>
                <a:t>Variable cost model fully aligning incentives amongst vendors and NorthStar Gaming</a:t>
              </a:r>
            </a:p>
          </p:txBody>
        </p:sp>
      </p:grpSp>
      <p:grpSp>
        <p:nvGrpSpPr>
          <p:cNvPr id="3" name="Group 2">
            <a:extLst>
              <a:ext uri="{FF2B5EF4-FFF2-40B4-BE49-F238E27FC236}">
                <a16:creationId xmlns:a16="http://schemas.microsoft.com/office/drawing/2014/main" id="{66CBA270-B2B5-4399-98D9-6F669BE45F59}"/>
              </a:ext>
            </a:extLst>
          </p:cNvPr>
          <p:cNvGrpSpPr/>
          <p:nvPr/>
        </p:nvGrpSpPr>
        <p:grpSpPr>
          <a:xfrm>
            <a:off x="3401124" y="1429744"/>
            <a:ext cx="7985635" cy="595923"/>
            <a:chOff x="3401124" y="4882998"/>
            <a:chExt cx="7985635" cy="595923"/>
          </a:xfrm>
        </p:grpSpPr>
        <p:grpSp>
          <p:nvGrpSpPr>
            <p:cNvPr id="150" name="Group 149">
              <a:extLst>
                <a:ext uri="{FF2B5EF4-FFF2-40B4-BE49-F238E27FC236}">
                  <a16:creationId xmlns:a16="http://schemas.microsoft.com/office/drawing/2014/main" id="{47235123-E232-4C91-9F81-C980184D5A2E}"/>
                </a:ext>
              </a:extLst>
            </p:cNvPr>
            <p:cNvGrpSpPr/>
            <p:nvPr/>
          </p:nvGrpSpPr>
          <p:grpSpPr>
            <a:xfrm>
              <a:off x="3401124" y="4895383"/>
              <a:ext cx="681713" cy="571152"/>
              <a:chOff x="3175584" y="2932701"/>
              <a:chExt cx="681713" cy="571152"/>
            </a:xfrm>
            <a:solidFill>
              <a:srgbClr val="00B0F0"/>
            </a:solidFill>
          </p:grpSpPr>
          <p:sp>
            <p:nvSpPr>
              <p:cNvPr id="154" name="Rectangle 153">
                <a:extLst>
                  <a:ext uri="{FF2B5EF4-FFF2-40B4-BE49-F238E27FC236}">
                    <a16:creationId xmlns:a16="http://schemas.microsoft.com/office/drawing/2014/main" id="{0EBD0C14-BC91-4EA8-8DD7-833C4E2A340D}"/>
                  </a:ext>
                </a:extLst>
              </p:cNvPr>
              <p:cNvSpPr/>
              <p:nvPr/>
            </p:nvSpPr>
            <p:spPr>
              <a:xfrm>
                <a:off x="3175584" y="2932701"/>
                <a:ext cx="681713" cy="571152"/>
              </a:xfrm>
              <a:prstGeom prst="rect">
                <a:avLst/>
              </a:prstGeom>
              <a:grp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155" name="TextBox 154">
                <a:extLst>
                  <a:ext uri="{FF2B5EF4-FFF2-40B4-BE49-F238E27FC236}">
                    <a16:creationId xmlns:a16="http://schemas.microsoft.com/office/drawing/2014/main" id="{DF5BD8C6-E80F-499F-AC21-47217EA1129D}"/>
                  </a:ext>
                </a:extLst>
              </p:cNvPr>
              <p:cNvSpPr txBox="1"/>
              <p:nvPr/>
            </p:nvSpPr>
            <p:spPr>
              <a:xfrm>
                <a:off x="3238504" y="3033611"/>
                <a:ext cx="555872" cy="369332"/>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Regular"/>
                    <a:ea typeface="Helvetica Neue Condensed Black" panose="02000503000000020004" pitchFamily="2" charset="0"/>
                    <a:cs typeface="Helvetica Neue Condensed Black" panose="02000503000000020004" pitchFamily="2" charset="0"/>
                  </a:rPr>
                  <a:t>01</a:t>
                </a:r>
              </a:p>
            </p:txBody>
          </p:sp>
        </p:grpSp>
        <p:sp>
          <p:nvSpPr>
            <p:cNvPr id="32" name="Subtitle 8">
              <a:extLst>
                <a:ext uri="{FF2B5EF4-FFF2-40B4-BE49-F238E27FC236}">
                  <a16:creationId xmlns:a16="http://schemas.microsoft.com/office/drawing/2014/main" id="{0B18E044-E921-44BA-89C3-ED62C0BD05AF}"/>
                </a:ext>
              </a:extLst>
            </p:cNvPr>
            <p:cNvSpPr txBox="1"/>
            <p:nvPr/>
          </p:nvSpPr>
          <p:spPr>
            <a:xfrm>
              <a:off x="4186759" y="4882998"/>
              <a:ext cx="7200000" cy="595923"/>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a:buNone/>
                <a:tabLst/>
                <a:defRPr/>
              </a:pPr>
              <a:r>
                <a:rPr lang="en-US" sz="1700" b="1" spc="0" dirty="0">
                  <a:solidFill>
                    <a:srgbClr val="02243C"/>
                  </a:solidFill>
                </a:rPr>
                <a:t>~C</a:t>
              </a:r>
              <a:r>
                <a:rPr kumimoji="0" lang="en-US" sz="1700" b="1" i="0" u="none" strike="noStrike" kern="1200" cap="none" spc="0" normalizeH="0" baseline="0" noProof="0" dirty="0">
                  <a:ln>
                    <a:noFill/>
                  </a:ln>
                  <a:solidFill>
                    <a:srgbClr val="02243C"/>
                  </a:solidFill>
                  <a:effectLst/>
                  <a:uLnTx/>
                  <a:uFillTx/>
                  <a:latin typeface="Arial" panose="020B0604020202020204" pitchFamily="34" charset="0"/>
                  <a:ea typeface="+mn-ea"/>
                  <a:cs typeface="Arial" panose="020B0604020202020204" pitchFamily="34" charset="0"/>
                </a:rPr>
                <a:t>$8.5B Canadian TAM, with Ontario’s regulated market launched in April 2022 and Market Expansion to Rest of Canada November 2023*</a:t>
              </a:r>
            </a:p>
          </p:txBody>
        </p:sp>
      </p:grpSp>
      <p:grpSp>
        <p:nvGrpSpPr>
          <p:cNvPr id="29" name="Group 28">
            <a:extLst>
              <a:ext uri="{FF2B5EF4-FFF2-40B4-BE49-F238E27FC236}">
                <a16:creationId xmlns:a16="http://schemas.microsoft.com/office/drawing/2014/main" id="{D4ED5768-FFEC-4138-A554-E8B1B143A3C1}"/>
              </a:ext>
            </a:extLst>
          </p:cNvPr>
          <p:cNvGrpSpPr/>
          <p:nvPr/>
        </p:nvGrpSpPr>
        <p:grpSpPr>
          <a:xfrm>
            <a:off x="3401124" y="3067228"/>
            <a:ext cx="7985635" cy="571152"/>
            <a:chOff x="3401124" y="4895383"/>
            <a:chExt cx="7985635" cy="571152"/>
          </a:xfrm>
        </p:grpSpPr>
        <p:grpSp>
          <p:nvGrpSpPr>
            <p:cNvPr id="30" name="Group 29">
              <a:extLst>
                <a:ext uri="{FF2B5EF4-FFF2-40B4-BE49-F238E27FC236}">
                  <a16:creationId xmlns:a16="http://schemas.microsoft.com/office/drawing/2014/main" id="{D676B0D3-AF99-4449-A7EC-BA3424FDCED7}"/>
                </a:ext>
              </a:extLst>
            </p:cNvPr>
            <p:cNvGrpSpPr/>
            <p:nvPr/>
          </p:nvGrpSpPr>
          <p:grpSpPr>
            <a:xfrm>
              <a:off x="3401124" y="4895383"/>
              <a:ext cx="681713" cy="571152"/>
              <a:chOff x="3175584" y="2932701"/>
              <a:chExt cx="681713" cy="571152"/>
            </a:xfrm>
            <a:solidFill>
              <a:srgbClr val="00B0F0"/>
            </a:solidFill>
          </p:grpSpPr>
          <p:sp>
            <p:nvSpPr>
              <p:cNvPr id="33" name="Rectangle 32">
                <a:extLst>
                  <a:ext uri="{FF2B5EF4-FFF2-40B4-BE49-F238E27FC236}">
                    <a16:creationId xmlns:a16="http://schemas.microsoft.com/office/drawing/2014/main" id="{E7C32438-E94A-4628-BBB3-377B2B393E22}"/>
                  </a:ext>
                </a:extLst>
              </p:cNvPr>
              <p:cNvSpPr/>
              <p:nvPr/>
            </p:nvSpPr>
            <p:spPr>
              <a:xfrm>
                <a:off x="3175584" y="2932701"/>
                <a:ext cx="681713" cy="571152"/>
              </a:xfrm>
              <a:prstGeom prst="rect">
                <a:avLst/>
              </a:prstGeom>
              <a:grp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4" name="TextBox 33">
                <a:extLst>
                  <a:ext uri="{FF2B5EF4-FFF2-40B4-BE49-F238E27FC236}">
                    <a16:creationId xmlns:a16="http://schemas.microsoft.com/office/drawing/2014/main" id="{FC5D7586-07E3-45CB-BC52-01B04053466B}"/>
                  </a:ext>
                </a:extLst>
              </p:cNvPr>
              <p:cNvSpPr txBox="1"/>
              <p:nvPr/>
            </p:nvSpPr>
            <p:spPr>
              <a:xfrm>
                <a:off x="3238504" y="3033611"/>
                <a:ext cx="555872" cy="369332"/>
              </a:xfrm>
              <a:prstGeom prst="rect">
                <a:avLst/>
              </a:prstGeom>
              <a:grpFill/>
            </p:spPr>
            <p:txBody>
              <a:bodyPr wrap="square" lIns="0" tIns="0" rIns="0" bIns="0" rtlCol="0">
                <a:spAutoFit/>
              </a:bodyPr>
              <a:lstStyle/>
              <a:p>
                <a:pPr marL="0" marR="0" lvl="0" indent="0" algn="ctr" defTabSz="914400" rtl="0" eaLnBrk="1" fontAlgn="auto"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Black Regular"/>
                    <a:ea typeface="Helvetica Neue Condensed Black" panose="02000503000000020004" pitchFamily="2" charset="0"/>
                    <a:cs typeface="Helvetica Neue Condensed Black" panose="02000503000000020004" pitchFamily="2" charset="0"/>
                  </a:rPr>
                  <a:t>03</a:t>
                </a:r>
              </a:p>
            </p:txBody>
          </p:sp>
        </p:grpSp>
        <p:sp>
          <p:nvSpPr>
            <p:cNvPr id="31" name="Subtitle 8">
              <a:extLst>
                <a:ext uri="{FF2B5EF4-FFF2-40B4-BE49-F238E27FC236}">
                  <a16:creationId xmlns:a16="http://schemas.microsoft.com/office/drawing/2014/main" id="{3076E595-7FEA-4AB1-9B62-4820167BC24B}"/>
                </a:ext>
              </a:extLst>
            </p:cNvPr>
            <p:cNvSpPr txBox="1"/>
            <p:nvPr/>
          </p:nvSpPr>
          <p:spPr>
            <a:xfrm>
              <a:off x="4186759" y="5013804"/>
              <a:ext cx="7200000" cy="334313"/>
            </a:xfrm>
            <a:prstGeom prst="rect">
              <a:avLst/>
            </a:prstGeom>
          </p:spPr>
          <p:txBody>
            <a:bodyPr vert="horz" wrap="square" lIns="0" tIns="36000" rIns="91440" bIns="36000" rtlCol="0" anchor="ctr">
              <a:spAutoFit/>
            </a:bodyPr>
            <a:lstStyle>
              <a:lvl1pPr marL="228600" indent="-228600" algn="l" defTabSz="914400" rtl="0" eaLnBrk="1" latinLnBrk="0" hangingPunct="1">
                <a:lnSpc>
                  <a:spcPct val="90000"/>
                </a:lnSpc>
                <a:spcBef>
                  <a:spcPts val="1000"/>
                </a:spcBef>
                <a:buFont typeface="Arial"/>
                <a:buChar char="•"/>
                <a:defRPr sz="2800" b="0" i="0" kern="1200" spc="4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spc="40" baseline="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spc="40" baseline="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spc="4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ct val="0"/>
                </a:spcAft>
                <a:buClrTx/>
                <a:buSzTx/>
                <a:buFont typeface="Arial"/>
                <a:buNone/>
                <a:tabLst/>
                <a:defRPr/>
              </a:pPr>
              <a:r>
                <a:rPr lang="en-US" sz="1700" b="1" spc="0" dirty="0">
                  <a:solidFill>
                    <a:srgbClr val="02243C"/>
                  </a:solidFill>
                </a:rPr>
                <a:t>Cornerstone investment by Playtech PLC</a:t>
              </a:r>
              <a:endParaRPr lang="en-US" sz="1700" b="1" spc="0" dirty="0">
                <a:solidFill>
                  <a:srgbClr val="02243C"/>
                </a:solidFill>
                <a:highlight>
                  <a:srgbClr val="FFFF00"/>
                </a:highlight>
              </a:endParaRPr>
            </a:p>
          </p:txBody>
        </p:sp>
      </p:grpSp>
      <p:sp>
        <p:nvSpPr>
          <p:cNvPr id="13" name="TextBox 12">
            <a:extLst>
              <a:ext uri="{FF2B5EF4-FFF2-40B4-BE49-F238E27FC236}">
                <a16:creationId xmlns:a16="http://schemas.microsoft.com/office/drawing/2014/main" id="{BA9E189E-F2E4-48CB-9BD7-884BA25C2DEC}"/>
              </a:ext>
            </a:extLst>
          </p:cNvPr>
          <p:cNvSpPr txBox="1"/>
          <p:nvPr/>
        </p:nvSpPr>
        <p:spPr>
          <a:xfrm>
            <a:off x="301294" y="6614796"/>
            <a:ext cx="9345980" cy="217239"/>
          </a:xfrm>
          <a:prstGeom prst="rect">
            <a:avLst/>
          </a:prstGeom>
          <a:noFill/>
        </p:spPr>
        <p:txBody>
          <a:bodyPr wrap="square" rtlCol="0">
            <a:spAutoFit/>
          </a:bodyPr>
          <a:lstStyle/>
          <a:p>
            <a:r>
              <a:rPr lang="en-CA" sz="800" dirty="0">
                <a:latin typeface="Arial" panose="020B0604020202020204" pitchFamily="34" charset="0"/>
                <a:cs typeface="Arial" panose="020B0604020202020204" pitchFamily="34" charset="0"/>
              </a:rPr>
              <a:t>**Based on comparison of NSG’s average Customer Acquisition Cost (“CAC”) per player / monthly average Gross Gaming Revenue (“GGR”) per player versus two industry competitors. </a:t>
            </a:r>
          </a:p>
        </p:txBody>
      </p:sp>
      <p:sp>
        <p:nvSpPr>
          <p:cNvPr id="10" name="TextBox 9">
            <a:extLst>
              <a:ext uri="{FF2B5EF4-FFF2-40B4-BE49-F238E27FC236}">
                <a16:creationId xmlns:a16="http://schemas.microsoft.com/office/drawing/2014/main" id="{5D3AD3BD-34C5-6106-98A9-BCEF71701967}"/>
              </a:ext>
            </a:extLst>
          </p:cNvPr>
          <p:cNvSpPr txBox="1"/>
          <p:nvPr/>
        </p:nvSpPr>
        <p:spPr>
          <a:xfrm>
            <a:off x="262452" y="6451223"/>
            <a:ext cx="9455888" cy="220188"/>
          </a:xfrm>
          <a:prstGeom prst="rect">
            <a:avLst/>
          </a:prstGeom>
          <a:noFill/>
        </p:spPr>
        <p:txBody>
          <a:bodyPr wrap="square" rtlCol="0">
            <a:spAutoFit/>
          </a:bodyPr>
          <a:lstStyle/>
          <a:p>
            <a:r>
              <a:rPr lang="en-US" sz="800" dirty="0"/>
              <a:t>*NorthStarBets.com is owned and operated by the Conseil des </a:t>
            </a:r>
            <a:r>
              <a:rPr lang="en-US" sz="800" dirty="0" err="1"/>
              <a:t>Abénakis</a:t>
            </a:r>
            <a:r>
              <a:rPr lang="en-US" sz="800" dirty="0"/>
              <a:t> de </a:t>
            </a:r>
            <a:r>
              <a:rPr lang="en-US" sz="800" dirty="0" err="1"/>
              <a:t>Wôlinak</a:t>
            </a:r>
            <a:r>
              <a:rPr lang="en-US" sz="800" dirty="0"/>
              <a:t> and is licensed by the Kahnawake Gaming Commission, license number 00930. The trademark NORTHSTARBETS is used under license. </a:t>
            </a:r>
            <a:endParaRPr lang="en-CA"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739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308A21AC-EC7C-4EE1-A17B-3E12DA9C7D01}"/>
              </a:ext>
            </a:extLst>
          </p:cNvPr>
          <p:cNvGraphicFramePr>
            <a:graphicFrameLocks/>
          </p:cNvGraphicFramePr>
          <p:nvPr/>
        </p:nvGraphicFramePr>
        <p:xfrm>
          <a:off x="6209217" y="1508487"/>
          <a:ext cx="5760000" cy="47160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11572654-3C32-4A88-8021-F4E2D058709D}"/>
              </a:ext>
            </a:extLst>
          </p:cNvPr>
          <p:cNvGraphicFramePr>
            <a:graphicFrameLocks/>
          </p:cNvGraphicFramePr>
          <p:nvPr/>
        </p:nvGraphicFramePr>
        <p:xfrm>
          <a:off x="300000" y="1508487"/>
          <a:ext cx="5760000" cy="47160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a:extLst>
              <a:ext uri="{FF2B5EF4-FFF2-40B4-BE49-F238E27FC236}">
                <a16:creationId xmlns:a16="http://schemas.microsoft.com/office/drawing/2014/main" id="{B17A7F5C-4F05-4B17-96F1-0BA77011525D}"/>
              </a:ext>
            </a:extLst>
          </p:cNvPr>
          <p:cNvSpPr>
            <a:spLocks noGrp="1"/>
          </p:cNvSpPr>
          <p:nvPr>
            <p:ph type="title"/>
          </p:nvPr>
        </p:nvSpPr>
        <p:spPr/>
        <p:txBody>
          <a:bodyPr/>
          <a:lstStyle/>
          <a:p>
            <a:r>
              <a:rPr lang="en-US" dirty="0"/>
              <a:t>CANADA IS A POTENTIAL C$8.5B MARKET </a:t>
            </a:r>
            <a:endParaRPr lang="en-CA" dirty="0"/>
          </a:p>
        </p:txBody>
      </p:sp>
      <p:sp>
        <p:nvSpPr>
          <p:cNvPr id="6" name="Content Placeholder 2">
            <a:extLst>
              <a:ext uri="{FF2B5EF4-FFF2-40B4-BE49-F238E27FC236}">
                <a16:creationId xmlns:a16="http://schemas.microsoft.com/office/drawing/2014/main" id="{010C8F7A-85C2-4DD4-AE0D-82C6316E748F}"/>
              </a:ext>
            </a:extLst>
          </p:cNvPr>
          <p:cNvSpPr>
            <a:spLocks noGrp="1"/>
          </p:cNvSpPr>
          <p:nvPr>
            <p:ph sz="half" idx="1"/>
          </p:nvPr>
        </p:nvSpPr>
        <p:spPr>
          <a:xfrm>
            <a:off x="279933" y="1467336"/>
            <a:ext cx="9617599" cy="1025219"/>
          </a:xfrm>
        </p:spPr>
        <p:txBody>
          <a:bodyPr/>
          <a:lstStyle/>
          <a:p>
            <a:pPr>
              <a:spcBef>
                <a:spcPts val="0"/>
              </a:spcBef>
              <a:spcAft>
                <a:spcPts val="200"/>
              </a:spcAft>
            </a:pPr>
            <a:r>
              <a:rPr lang="en-US" dirty="0">
                <a:solidFill>
                  <a:srgbClr val="00B0F0"/>
                </a:solidFill>
              </a:rPr>
              <a:t>Projected Canada and Ontario Online Sports Betting and iGaming* Market Size (2026E)**</a:t>
            </a:r>
          </a:p>
          <a:p>
            <a:pPr>
              <a:spcBef>
                <a:spcPts val="0"/>
              </a:spcBef>
              <a:spcAft>
                <a:spcPts val="200"/>
              </a:spcAft>
            </a:pPr>
            <a:r>
              <a:rPr lang="en-US" sz="1400" b="0" i="1" dirty="0">
                <a:solidFill>
                  <a:schemeClr val="accent2"/>
                </a:solidFill>
              </a:rPr>
              <a:t>(C$ billions)</a:t>
            </a:r>
          </a:p>
        </p:txBody>
      </p:sp>
      <p:sp>
        <p:nvSpPr>
          <p:cNvPr id="17" name="TextBox 16">
            <a:extLst>
              <a:ext uri="{FF2B5EF4-FFF2-40B4-BE49-F238E27FC236}">
                <a16:creationId xmlns:a16="http://schemas.microsoft.com/office/drawing/2014/main" id="{C91A7F5D-3A5F-4B3B-91F1-D68929374A40}"/>
              </a:ext>
            </a:extLst>
          </p:cNvPr>
          <p:cNvSpPr txBox="1"/>
          <p:nvPr/>
        </p:nvSpPr>
        <p:spPr>
          <a:xfrm>
            <a:off x="288000" y="6578487"/>
            <a:ext cx="9168420" cy="227819"/>
          </a:xfrm>
          <a:prstGeom prst="rect">
            <a:avLst/>
          </a:prstGeom>
          <a:noFill/>
        </p:spPr>
        <p:txBody>
          <a:bodyPr wrap="square" lIns="0" tIns="0" rIns="0" bIns="0" rtlCol="0" anchor="b">
            <a:spAutoFit/>
          </a:bodyPr>
          <a:lstStyle/>
          <a:p>
            <a:pPr>
              <a:spcBef>
                <a:spcPct val="0"/>
              </a:spcBef>
              <a:spcAft>
                <a:spcPct val="0"/>
              </a:spcAft>
            </a:pPr>
            <a:r>
              <a:rPr lang="en-US" sz="700" dirty="0">
                <a:latin typeface="Arial" panose="020B0604020202020204" pitchFamily="34" charset="0"/>
                <a:cs typeface="Arial" panose="020B0604020202020204" pitchFamily="34" charset="0"/>
              </a:rPr>
              <a:t>Note: Canada estimates based on extrapolating Ontario estimates to the entire country based on population</a:t>
            </a:r>
          </a:p>
          <a:p>
            <a:pPr>
              <a:spcBef>
                <a:spcPct val="0"/>
              </a:spcBef>
              <a:spcAft>
                <a:spcPct val="0"/>
              </a:spcAft>
            </a:pPr>
            <a:r>
              <a:rPr lang="en-US" sz="700" dirty="0">
                <a:latin typeface="Arial" panose="020B0604020202020204" pitchFamily="34" charset="0"/>
                <a:cs typeface="Arial" panose="020B0604020202020204" pitchFamily="34" charset="0"/>
              </a:rPr>
              <a:t>				                   **Source: PwC – Global Centre of Excellence for Betting &amp; Gaming </a:t>
            </a:r>
            <a:r>
              <a:rPr lang="en-US" sz="700" i="1" dirty="0">
                <a:latin typeface="Arial" panose="020B0604020202020204" pitchFamily="34" charset="0"/>
                <a:cs typeface="Arial" panose="020B0604020202020204" pitchFamily="34" charset="0"/>
              </a:rPr>
              <a:t>Lessons from Int’l Markets</a:t>
            </a:r>
            <a:r>
              <a:rPr lang="en-US" sz="700" dirty="0">
                <a:latin typeface="Arial" panose="020B0604020202020204" pitchFamily="34" charset="0"/>
                <a:cs typeface="Arial" panose="020B0604020202020204" pitchFamily="34" charset="0"/>
              </a:rPr>
              <a:t> June 2022</a:t>
            </a:r>
          </a:p>
        </p:txBody>
      </p:sp>
      <p:sp>
        <p:nvSpPr>
          <p:cNvPr id="18" name="Oval 17">
            <a:extLst>
              <a:ext uri="{FF2B5EF4-FFF2-40B4-BE49-F238E27FC236}">
                <a16:creationId xmlns:a16="http://schemas.microsoft.com/office/drawing/2014/main" id="{5D4B541C-57E3-4681-9259-31CA78DAF63A}"/>
              </a:ext>
            </a:extLst>
          </p:cNvPr>
          <p:cNvSpPr/>
          <p:nvPr/>
        </p:nvSpPr>
        <p:spPr>
          <a:xfrm>
            <a:off x="2386012" y="2073455"/>
            <a:ext cx="1590675" cy="838200"/>
          </a:xfrm>
          <a:prstGeom prst="ellipse">
            <a:avLst/>
          </a:prstGeom>
          <a:noFill/>
          <a:ln w="25400" cap="flat" algn="ctr">
            <a:prstDash val="solid"/>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spcBef>
                <a:spcPts val="0"/>
              </a:spcBef>
              <a:spcAft>
                <a:spcPts val="200"/>
              </a:spcAft>
            </a:pPr>
            <a:r>
              <a:rPr lang="en-CA" sz="1800" dirty="0">
                <a:solidFill>
                  <a:srgbClr val="00B0F0"/>
                </a:solidFill>
                <a:latin typeface="Arial" panose="020B0604020202020204" pitchFamily="34" charset="0"/>
                <a:cs typeface="Arial" panose="020B0604020202020204" pitchFamily="34" charset="0"/>
              </a:rPr>
              <a:t>C$8.5B</a:t>
            </a:r>
          </a:p>
          <a:p>
            <a:pPr algn="ctr">
              <a:spcBef>
                <a:spcPts val="0"/>
              </a:spcBef>
              <a:spcAft>
                <a:spcPts val="200"/>
              </a:spcAft>
            </a:pPr>
            <a:r>
              <a:rPr lang="en-US" dirty="0">
                <a:solidFill>
                  <a:srgbClr val="00B0F0"/>
                </a:solidFill>
                <a:latin typeface="Arial" panose="020B0604020202020204" pitchFamily="34" charset="0"/>
                <a:cs typeface="Arial" panose="020B0604020202020204" pitchFamily="34" charset="0"/>
              </a:rPr>
              <a:t>Total Market</a:t>
            </a:r>
          </a:p>
        </p:txBody>
      </p:sp>
      <p:sp>
        <p:nvSpPr>
          <p:cNvPr id="9" name="Oval 8">
            <a:extLst>
              <a:ext uri="{FF2B5EF4-FFF2-40B4-BE49-F238E27FC236}">
                <a16:creationId xmlns:a16="http://schemas.microsoft.com/office/drawing/2014/main" id="{B456DB22-44E2-46C4-967A-A25BA53D2E39}"/>
              </a:ext>
            </a:extLst>
          </p:cNvPr>
          <p:cNvSpPr/>
          <p:nvPr/>
        </p:nvSpPr>
        <p:spPr>
          <a:xfrm>
            <a:off x="8289201" y="2073455"/>
            <a:ext cx="1590675" cy="838200"/>
          </a:xfrm>
          <a:prstGeom prst="ellipse">
            <a:avLst/>
          </a:prstGeom>
          <a:noFill/>
          <a:ln w="25400" cap="flat" algn="ctr">
            <a:prstDash val="solid"/>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algn="ctr">
              <a:spcBef>
                <a:spcPts val="0"/>
              </a:spcBef>
              <a:spcAft>
                <a:spcPts val="200"/>
              </a:spcAft>
            </a:pPr>
            <a:r>
              <a:rPr lang="en-CA" sz="1800" dirty="0">
                <a:solidFill>
                  <a:srgbClr val="00B0F0"/>
                </a:solidFill>
                <a:latin typeface="Arial" panose="020B0604020202020204" pitchFamily="34" charset="0"/>
                <a:cs typeface="Arial" panose="020B0604020202020204" pitchFamily="34" charset="0"/>
              </a:rPr>
              <a:t>C$3.3B</a:t>
            </a:r>
          </a:p>
          <a:p>
            <a:pPr algn="ctr">
              <a:spcBef>
                <a:spcPts val="0"/>
              </a:spcBef>
              <a:spcAft>
                <a:spcPts val="200"/>
              </a:spcAft>
            </a:pPr>
            <a:r>
              <a:rPr lang="en-US" dirty="0">
                <a:solidFill>
                  <a:srgbClr val="00B0F0"/>
                </a:solidFill>
                <a:latin typeface="Arial" panose="020B0604020202020204" pitchFamily="34" charset="0"/>
                <a:cs typeface="Arial" panose="020B0604020202020204" pitchFamily="34" charset="0"/>
              </a:rPr>
              <a:t>Total Market</a:t>
            </a:r>
          </a:p>
        </p:txBody>
      </p:sp>
      <p:sp>
        <p:nvSpPr>
          <p:cNvPr id="3" name="TextBox 2">
            <a:extLst>
              <a:ext uri="{FF2B5EF4-FFF2-40B4-BE49-F238E27FC236}">
                <a16:creationId xmlns:a16="http://schemas.microsoft.com/office/drawing/2014/main" id="{02CC2B1F-7821-4552-7227-6954875E8103}"/>
              </a:ext>
            </a:extLst>
          </p:cNvPr>
          <p:cNvSpPr txBox="1"/>
          <p:nvPr/>
        </p:nvSpPr>
        <p:spPr>
          <a:xfrm>
            <a:off x="194929" y="6636404"/>
            <a:ext cx="4554811" cy="477310"/>
          </a:xfrm>
          <a:prstGeom prst="rect">
            <a:avLst/>
          </a:prstGeom>
          <a:noFill/>
        </p:spPr>
        <p:txBody>
          <a:bodyPr wrap="square" rtlCol="0">
            <a:spAutoFit/>
          </a:bodyPr>
          <a:lstStyle/>
          <a:p>
            <a:r>
              <a:rPr lang="en-US" sz="700" dirty="0">
                <a:latin typeface="Arial" panose="020B0604020202020204" pitchFamily="34" charset="0"/>
                <a:cs typeface="Arial" panose="020B0604020202020204" pitchFamily="34" charset="0"/>
              </a:rPr>
              <a:t>*iGaming encompasses online casino games and other online non-sports betting wagers</a:t>
            </a:r>
          </a:p>
          <a:p>
            <a:endParaRPr lang="en-CA" sz="700" dirty="0"/>
          </a:p>
        </p:txBody>
      </p:sp>
      <p:sp>
        <p:nvSpPr>
          <p:cNvPr id="4" name="Text Placeholder 3">
            <a:extLst>
              <a:ext uri="{FF2B5EF4-FFF2-40B4-BE49-F238E27FC236}">
                <a16:creationId xmlns:a16="http://schemas.microsoft.com/office/drawing/2014/main" id="{04DB4B4A-C78C-BD6A-619A-AD4326C1A5BE}"/>
              </a:ext>
            </a:extLst>
          </p:cNvPr>
          <p:cNvSpPr txBox="1"/>
          <p:nvPr/>
        </p:nvSpPr>
        <p:spPr>
          <a:xfrm>
            <a:off x="0" y="881205"/>
            <a:ext cx="12192000" cy="520575"/>
          </a:xfrm>
          <a:prstGeom prst="rect">
            <a:avLst/>
          </a:prstGeom>
          <a:solidFill>
            <a:schemeClr val="accent6"/>
          </a:solidFill>
        </p:spPr>
        <p:txBody>
          <a:bodyPr anchor="ctr" anchorCtr="0">
            <a:norm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2" indent="0" algn="ctr">
              <a:lnSpc>
                <a:spcPct val="170000"/>
              </a:lnSpc>
              <a:spcBef>
                <a:spcPts val="600"/>
              </a:spcBef>
              <a:spcAft>
                <a:spcPts val="300"/>
              </a:spcAft>
              <a:buClr>
                <a:srgbClr val="00B0F0"/>
              </a:buClr>
              <a:buNone/>
            </a:pPr>
            <a:r>
              <a:rPr lang="en-US" b="1" dirty="0">
                <a:solidFill>
                  <a:srgbClr val="101820"/>
                </a:solidFill>
                <a:latin typeface="Arial" panose="020B0604020202020204" pitchFamily="34" charset="0"/>
                <a:cs typeface="Arial" panose="020B0604020202020204" pitchFamily="34" charset="0"/>
              </a:rPr>
              <a:t>Regulated Ontario Market ~C$540M Q223, On Track to Reach C$2.6B for CY24</a:t>
            </a:r>
          </a:p>
        </p:txBody>
      </p:sp>
    </p:spTree>
    <p:extLst>
      <p:ext uri="{BB962C8B-B14F-4D97-AF65-F5344CB8AC3E}">
        <p14:creationId xmlns:p14="http://schemas.microsoft.com/office/powerpoint/2010/main" val="333078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7F5C-4F05-4B17-96F1-0BA77011525D}"/>
              </a:ext>
            </a:extLst>
          </p:cNvPr>
          <p:cNvSpPr>
            <a:spLocks noGrp="1"/>
          </p:cNvSpPr>
          <p:nvPr>
            <p:ph type="title"/>
          </p:nvPr>
        </p:nvSpPr>
        <p:spPr/>
        <p:txBody>
          <a:bodyPr/>
          <a:lstStyle/>
          <a:p>
            <a:r>
              <a:rPr lang="en-US" dirty="0"/>
              <a:t>NORTHSTAR GAMING MANAGEMENT TEAM</a:t>
            </a:r>
            <a:endParaRPr lang="en-CA" dirty="0"/>
          </a:p>
        </p:txBody>
      </p:sp>
      <p:grpSp>
        <p:nvGrpSpPr>
          <p:cNvPr id="66" name="Group 65">
            <a:extLst>
              <a:ext uri="{FF2B5EF4-FFF2-40B4-BE49-F238E27FC236}">
                <a16:creationId xmlns:a16="http://schemas.microsoft.com/office/drawing/2014/main" id="{987F1EAA-9AEF-205A-3336-9DE61AC94756}"/>
              </a:ext>
            </a:extLst>
          </p:cNvPr>
          <p:cNvGrpSpPr/>
          <p:nvPr/>
        </p:nvGrpSpPr>
        <p:grpSpPr>
          <a:xfrm>
            <a:off x="1336241" y="1104838"/>
            <a:ext cx="2282346" cy="2462091"/>
            <a:chOff x="602902" y="1104838"/>
            <a:chExt cx="2282346" cy="2462091"/>
          </a:xfrm>
        </p:grpSpPr>
        <p:sp>
          <p:nvSpPr>
            <p:cNvPr id="39" name="Rectangle: Rounded Corners 38">
              <a:extLst>
                <a:ext uri="{FF2B5EF4-FFF2-40B4-BE49-F238E27FC236}">
                  <a16:creationId xmlns:a16="http://schemas.microsoft.com/office/drawing/2014/main" id="{E1BE05A0-9320-1508-90A8-6500AAD10623}"/>
                </a:ext>
              </a:extLst>
            </p:cNvPr>
            <p:cNvSpPr/>
            <p:nvPr/>
          </p:nvSpPr>
          <p:spPr>
            <a:xfrm>
              <a:off x="602902" y="1104838"/>
              <a:ext cx="2282346" cy="2462091"/>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pic>
          <p:nvPicPr>
            <p:cNvPr id="40" name="Picture 8" descr="Profile photo of Michael Moskowitz">
              <a:extLst>
                <a:ext uri="{FF2B5EF4-FFF2-40B4-BE49-F238E27FC236}">
                  <a16:creationId xmlns:a16="http://schemas.microsoft.com/office/drawing/2014/main" id="{E00C2558-5B3E-F6BD-5F89-72A08CE6D7D1}"/>
                </a:ext>
              </a:extLst>
            </p:cNvPr>
            <p:cNvPicPr>
              <a:picLocks noChangeAspect="1" noChangeArrowheads="1"/>
            </p:cNvPicPr>
            <p:nvPr/>
          </p:nvPicPr>
          <p:blipFill rotWithShape="1">
            <a:blip r:embed="rId3">
              <a:grayscl/>
            </a:blip>
            <a:srcRect l="9159" t="979" r="13209" b="13757"/>
            <a:stretch/>
          </p:blipFill>
          <p:spPr>
            <a:xfrm>
              <a:off x="1256966" y="1183816"/>
              <a:ext cx="974218" cy="1070024"/>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13F17BD-EF8B-08E6-CEC2-A1FD08A14A09}"/>
                </a:ext>
              </a:extLst>
            </p:cNvPr>
            <p:cNvSpPr txBox="1"/>
            <p:nvPr/>
          </p:nvSpPr>
          <p:spPr>
            <a:xfrm>
              <a:off x="608988" y="2220417"/>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Michael Moskowitz</a:t>
              </a:r>
            </a:p>
            <a:p>
              <a:pPr algn="ctr">
                <a:lnSpc>
                  <a:spcPct val="100000"/>
                </a:lnSpc>
                <a:spcBef>
                  <a:spcPct val="0"/>
                </a:spcBef>
                <a:spcAft>
                  <a:spcPct val="0"/>
                </a:spcAft>
              </a:pPr>
              <a:r>
                <a:rPr lang="en-US" sz="1200" b="1" dirty="0">
                  <a:solidFill>
                    <a:srgbClr val="00B0F0"/>
                  </a:solidFill>
                </a:rPr>
                <a:t>CEO &amp; Chairman</a:t>
              </a:r>
            </a:p>
          </p:txBody>
        </p:sp>
        <p:sp>
          <p:nvSpPr>
            <p:cNvPr id="47" name="TextBox 46">
              <a:extLst>
                <a:ext uri="{FF2B5EF4-FFF2-40B4-BE49-F238E27FC236}">
                  <a16:creationId xmlns:a16="http://schemas.microsoft.com/office/drawing/2014/main" id="{08959817-D6CF-B3C2-EEE7-2FBACEB67BF5}"/>
                </a:ext>
              </a:extLst>
            </p:cNvPr>
            <p:cNvSpPr txBox="1"/>
            <p:nvPr/>
          </p:nvSpPr>
          <p:spPr>
            <a:xfrm>
              <a:off x="608275" y="2633472"/>
              <a:ext cx="2271600" cy="415173"/>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Brings 25+ years in the electronics industry and was previously the Chairman and CEO of Panasonic North America</a:t>
              </a:r>
            </a:p>
          </p:txBody>
        </p:sp>
        <p:grpSp>
          <p:nvGrpSpPr>
            <p:cNvPr id="3" name="Group 2">
              <a:extLst>
                <a:ext uri="{FF2B5EF4-FFF2-40B4-BE49-F238E27FC236}">
                  <a16:creationId xmlns:a16="http://schemas.microsoft.com/office/drawing/2014/main" id="{190884A7-06E0-44BF-AD35-0511B594E2ED}"/>
                </a:ext>
              </a:extLst>
            </p:cNvPr>
            <p:cNvGrpSpPr/>
            <p:nvPr/>
          </p:nvGrpSpPr>
          <p:grpSpPr>
            <a:xfrm>
              <a:off x="1192297" y="3118538"/>
              <a:ext cx="1103556" cy="290098"/>
              <a:chOff x="779032" y="5885316"/>
              <a:chExt cx="1927426" cy="453428"/>
            </a:xfrm>
          </p:grpSpPr>
          <p:pic>
            <p:nvPicPr>
              <p:cNvPr id="51" name="Picture 2">
                <a:extLst>
                  <a:ext uri="{FF2B5EF4-FFF2-40B4-BE49-F238E27FC236}">
                    <a16:creationId xmlns:a16="http://schemas.microsoft.com/office/drawing/2014/main" id="{7A069BF2-8940-3C29-A980-E5E2D45EE0CA}"/>
                  </a:ext>
                </a:extLst>
              </p:cNvPr>
              <p:cNvPicPr>
                <a:picLocks noChangeAspect="1" noChangeArrowheads="1"/>
              </p:cNvPicPr>
              <p:nvPr/>
            </p:nvPicPr>
            <p:blipFill>
              <a:blip r:embed="rId4"/>
              <a:srcRect/>
              <a:stretch>
                <a:fillRect/>
              </a:stretch>
            </p:blipFill>
            <p:spPr>
              <a:xfrm>
                <a:off x="779032" y="5939425"/>
                <a:ext cx="863447" cy="13693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Sony Logo and the History of the Company | LogoMyWay">
                <a:extLst>
                  <a:ext uri="{FF2B5EF4-FFF2-40B4-BE49-F238E27FC236}">
                    <a16:creationId xmlns:a16="http://schemas.microsoft.com/office/drawing/2014/main" id="{7566F258-8829-1ABA-0443-28582022C956}"/>
                  </a:ext>
                </a:extLst>
              </p:cNvPr>
              <p:cNvPicPr>
                <a:picLocks noChangeAspect="1" noChangeArrowheads="1"/>
              </p:cNvPicPr>
              <p:nvPr/>
            </p:nvPicPr>
            <p:blipFill>
              <a:blip r:embed="rId5"/>
              <a:srcRect/>
              <a:stretch>
                <a:fillRect/>
              </a:stretch>
            </p:blipFill>
            <p:spPr>
              <a:xfrm>
                <a:off x="829270" y="6188334"/>
                <a:ext cx="762971" cy="15041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The corporate logo of SiriusXM Canada is shown. THE CANADIAN PRESS/HO -  That Eric Alper">
                <a:extLst>
                  <a:ext uri="{FF2B5EF4-FFF2-40B4-BE49-F238E27FC236}">
                    <a16:creationId xmlns:a16="http://schemas.microsoft.com/office/drawing/2014/main" id="{3E32BE4B-5C26-FF2C-192F-C407FDDA1AF1}"/>
                  </a:ext>
                </a:extLst>
              </p:cNvPr>
              <p:cNvPicPr>
                <a:picLocks noChangeAspect="1" noChangeArrowheads="1"/>
              </p:cNvPicPr>
              <p:nvPr/>
            </p:nvPicPr>
            <p:blipFill>
              <a:blip r:embed="rId6">
                <a:clrChange>
                  <a:clrFrom>
                    <a:srgbClr val="FFFFFF"/>
                  </a:clrFrom>
                  <a:clrTo>
                    <a:srgbClr val="FFFFFF">
                      <a:alpha val="0"/>
                    </a:srgbClr>
                  </a:clrTo>
                </a:clrChange>
              </a:blip>
              <a:srcRect t="30642" b="31735"/>
              <a:stretch>
                <a:fillRect/>
              </a:stretch>
            </p:blipFill>
            <p:spPr>
              <a:xfrm>
                <a:off x="1829163" y="5885316"/>
                <a:ext cx="877295" cy="18534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descr="Palm, Inc. - Wikipedia">
                <a:extLst>
                  <a:ext uri="{FF2B5EF4-FFF2-40B4-BE49-F238E27FC236}">
                    <a16:creationId xmlns:a16="http://schemas.microsoft.com/office/drawing/2014/main" id="{78F5AC21-AF21-DD32-58AC-CFE473C27A01}"/>
                  </a:ext>
                </a:extLst>
              </p:cNvPr>
              <p:cNvPicPr>
                <a:picLocks noChangeAspect="1" noChangeArrowheads="1"/>
              </p:cNvPicPr>
              <p:nvPr/>
            </p:nvPicPr>
            <p:blipFill>
              <a:blip r:embed="rId7"/>
              <a:srcRect/>
              <a:stretch>
                <a:fillRect/>
              </a:stretch>
            </p:blipFill>
            <p:spPr>
              <a:xfrm>
                <a:off x="1981684" y="6114443"/>
                <a:ext cx="572252" cy="223179"/>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6" name="Group 75">
            <a:extLst>
              <a:ext uri="{FF2B5EF4-FFF2-40B4-BE49-F238E27FC236}">
                <a16:creationId xmlns:a16="http://schemas.microsoft.com/office/drawing/2014/main" id="{7A5E40AB-B16B-9E81-CE28-8DC1F0EBA5AF}"/>
              </a:ext>
            </a:extLst>
          </p:cNvPr>
          <p:cNvGrpSpPr/>
          <p:nvPr/>
        </p:nvGrpSpPr>
        <p:grpSpPr>
          <a:xfrm>
            <a:off x="4954828" y="1104838"/>
            <a:ext cx="2282346" cy="2459838"/>
            <a:chOff x="3430724" y="1104838"/>
            <a:chExt cx="2282346" cy="2459838"/>
          </a:xfrm>
        </p:grpSpPr>
        <p:sp>
          <p:nvSpPr>
            <p:cNvPr id="86" name="Rectangle: Rounded Corners 85">
              <a:extLst>
                <a:ext uri="{FF2B5EF4-FFF2-40B4-BE49-F238E27FC236}">
                  <a16:creationId xmlns:a16="http://schemas.microsoft.com/office/drawing/2014/main" id="{E1F1095A-E786-5279-9B7C-F6476EA94091}"/>
                </a:ext>
              </a:extLst>
            </p:cNvPr>
            <p:cNvSpPr/>
            <p:nvPr/>
          </p:nvSpPr>
          <p:spPr>
            <a:xfrm>
              <a:off x="3430724" y="1104838"/>
              <a:ext cx="2282346" cy="2459838"/>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dirty="0"/>
            </a:p>
          </p:txBody>
        </p:sp>
        <p:sp>
          <p:nvSpPr>
            <p:cNvPr id="87" name="TextBox 86">
              <a:extLst>
                <a:ext uri="{FF2B5EF4-FFF2-40B4-BE49-F238E27FC236}">
                  <a16:creationId xmlns:a16="http://schemas.microsoft.com/office/drawing/2014/main" id="{65DBFE49-BC44-EFBB-A958-7F311088CC22}"/>
                </a:ext>
              </a:extLst>
            </p:cNvPr>
            <p:cNvSpPr txBox="1"/>
            <p:nvPr/>
          </p:nvSpPr>
          <p:spPr>
            <a:xfrm>
              <a:off x="3436097" y="2589945"/>
              <a:ext cx="2271600" cy="544439"/>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Chin has held numerous executive positions across a wide variety of functions including finance, risk management, and technology</a:t>
              </a:r>
            </a:p>
          </p:txBody>
        </p:sp>
        <p:sp>
          <p:nvSpPr>
            <p:cNvPr id="89" name="TextBox 88">
              <a:extLst>
                <a:ext uri="{FF2B5EF4-FFF2-40B4-BE49-F238E27FC236}">
                  <a16:creationId xmlns:a16="http://schemas.microsoft.com/office/drawing/2014/main" id="{6205E423-A548-58A7-E3B0-72F4C5FAC300}"/>
                </a:ext>
              </a:extLst>
            </p:cNvPr>
            <p:cNvSpPr txBox="1"/>
            <p:nvPr/>
          </p:nvSpPr>
          <p:spPr>
            <a:xfrm>
              <a:off x="3436810" y="2195991"/>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Chin Dhushenthen</a:t>
              </a:r>
            </a:p>
            <a:p>
              <a:pPr algn="ctr">
                <a:lnSpc>
                  <a:spcPct val="100000"/>
                </a:lnSpc>
                <a:spcBef>
                  <a:spcPct val="0"/>
                </a:spcBef>
                <a:spcAft>
                  <a:spcPct val="0"/>
                </a:spcAft>
              </a:pPr>
              <a:r>
                <a:rPr lang="en-US" sz="1200" b="1" dirty="0">
                  <a:solidFill>
                    <a:srgbClr val="00B0F0"/>
                  </a:solidFill>
                </a:rPr>
                <a:t>Interim CFO</a:t>
              </a:r>
            </a:p>
          </p:txBody>
        </p:sp>
        <p:pic>
          <p:nvPicPr>
            <p:cNvPr id="100" name="Picture 99">
              <a:extLst>
                <a:ext uri="{FF2B5EF4-FFF2-40B4-BE49-F238E27FC236}">
                  <a16:creationId xmlns:a16="http://schemas.microsoft.com/office/drawing/2014/main" id="{D5EF0C87-EE2C-58BD-6A83-865BD131A110}"/>
                </a:ext>
              </a:extLst>
            </p:cNvPr>
            <p:cNvPicPr>
              <a:picLocks noChangeAspect="1"/>
            </p:cNvPicPr>
            <p:nvPr/>
          </p:nvPicPr>
          <p:blipFill>
            <a:blip r:embed="rId8">
              <a:grayscl/>
            </a:blip>
            <a:srcRect l="4477" r="4477"/>
            <a:stretch/>
          </p:blipFill>
          <p:spPr>
            <a:xfrm>
              <a:off x="4085164" y="1172098"/>
              <a:ext cx="973467" cy="1069200"/>
            </a:xfrm>
            <a:prstGeom prst="roundRect">
              <a:avLst>
                <a:gd name="adj" fmla="val 13043"/>
              </a:avLst>
            </a:prstGeom>
          </p:spPr>
        </p:pic>
        <p:grpSp>
          <p:nvGrpSpPr>
            <p:cNvPr id="17" name="Group 16">
              <a:extLst>
                <a:ext uri="{FF2B5EF4-FFF2-40B4-BE49-F238E27FC236}">
                  <a16:creationId xmlns:a16="http://schemas.microsoft.com/office/drawing/2014/main" id="{CD16C951-E2CA-C918-2E0D-C1CDC54CCEED}"/>
                </a:ext>
              </a:extLst>
            </p:cNvPr>
            <p:cNvGrpSpPr/>
            <p:nvPr/>
          </p:nvGrpSpPr>
          <p:grpSpPr>
            <a:xfrm>
              <a:off x="4204926" y="3082902"/>
              <a:ext cx="733943" cy="400129"/>
              <a:chOff x="9535532" y="4775965"/>
              <a:chExt cx="1520282" cy="885839"/>
            </a:xfrm>
          </p:grpSpPr>
          <p:pic>
            <p:nvPicPr>
              <p:cNvPr id="6" name="Picture 4" descr="Hydrogenics - Natural Gas Innovation Fund">
                <a:extLst>
                  <a:ext uri="{FF2B5EF4-FFF2-40B4-BE49-F238E27FC236}">
                    <a16:creationId xmlns:a16="http://schemas.microsoft.com/office/drawing/2014/main" id="{94ED1AB5-33FE-D2D3-B69A-A1715E7B4EF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784" t="35849" r="11784" b="46228"/>
              <a:stretch/>
            </p:blipFill>
            <p:spPr bwMode="auto">
              <a:xfrm>
                <a:off x="9535532" y="4775965"/>
                <a:ext cx="1520282" cy="203648"/>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a:extLst>
                  <a:ext uri="{FF2B5EF4-FFF2-40B4-BE49-F238E27FC236}">
                    <a16:creationId xmlns:a16="http://schemas.microsoft.com/office/drawing/2014/main" id="{77B49F51-8789-7152-C0F8-4BEE7D349DE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719633" y="5085764"/>
                <a:ext cx="1152080" cy="576040"/>
              </a:xfrm>
              <a:prstGeom prst="rect">
                <a:avLst/>
              </a:prstGeom>
            </p:spPr>
          </p:pic>
        </p:grpSp>
      </p:grpSp>
      <p:grpSp>
        <p:nvGrpSpPr>
          <p:cNvPr id="78" name="Group 77">
            <a:extLst>
              <a:ext uri="{FF2B5EF4-FFF2-40B4-BE49-F238E27FC236}">
                <a16:creationId xmlns:a16="http://schemas.microsoft.com/office/drawing/2014/main" id="{AD707245-DF37-EC87-808E-61C5D899CFBF}"/>
              </a:ext>
            </a:extLst>
          </p:cNvPr>
          <p:cNvGrpSpPr/>
          <p:nvPr/>
        </p:nvGrpSpPr>
        <p:grpSpPr>
          <a:xfrm>
            <a:off x="8573415" y="1104839"/>
            <a:ext cx="2282346" cy="2459838"/>
            <a:chOff x="6377591" y="1104839"/>
            <a:chExt cx="2282346" cy="2459838"/>
          </a:xfrm>
        </p:grpSpPr>
        <p:sp>
          <p:nvSpPr>
            <p:cNvPr id="43" name="Rectangle: Rounded Corners 42">
              <a:extLst>
                <a:ext uri="{FF2B5EF4-FFF2-40B4-BE49-F238E27FC236}">
                  <a16:creationId xmlns:a16="http://schemas.microsoft.com/office/drawing/2014/main" id="{84A0757A-56EA-4FD5-9EB5-2698CE5113E6}"/>
                </a:ext>
              </a:extLst>
            </p:cNvPr>
            <p:cNvSpPr/>
            <p:nvPr/>
          </p:nvSpPr>
          <p:spPr>
            <a:xfrm>
              <a:off x="6377591" y="1104839"/>
              <a:ext cx="2282346" cy="2459838"/>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sp>
          <p:nvSpPr>
            <p:cNvPr id="52" name="TextBox 51">
              <a:extLst>
                <a:ext uri="{FF2B5EF4-FFF2-40B4-BE49-F238E27FC236}">
                  <a16:creationId xmlns:a16="http://schemas.microsoft.com/office/drawing/2014/main" id="{24EBF7B7-E087-4F7D-B4B0-3F38E71C3864}"/>
                </a:ext>
              </a:extLst>
            </p:cNvPr>
            <p:cNvSpPr txBox="1"/>
            <p:nvPr/>
          </p:nvSpPr>
          <p:spPr>
            <a:xfrm>
              <a:off x="6383677" y="2229203"/>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Corey Goodman</a:t>
              </a:r>
            </a:p>
            <a:p>
              <a:pPr algn="ctr">
                <a:lnSpc>
                  <a:spcPct val="100000"/>
                </a:lnSpc>
                <a:spcBef>
                  <a:spcPct val="0"/>
                </a:spcBef>
                <a:spcAft>
                  <a:spcPct val="0"/>
                </a:spcAft>
              </a:pPr>
              <a:r>
                <a:rPr lang="en-US" sz="1200" b="1" dirty="0">
                  <a:solidFill>
                    <a:srgbClr val="00B0F0"/>
                  </a:solidFill>
                </a:rPr>
                <a:t> CDO and General Counsel</a:t>
              </a:r>
            </a:p>
          </p:txBody>
        </p:sp>
        <p:sp>
          <p:nvSpPr>
            <p:cNvPr id="37" name="TextBox 36">
              <a:extLst>
                <a:ext uri="{FF2B5EF4-FFF2-40B4-BE49-F238E27FC236}">
                  <a16:creationId xmlns:a16="http://schemas.microsoft.com/office/drawing/2014/main" id="{08E0765B-7031-4D88-A360-0A4ADEA71B4B}"/>
                </a:ext>
              </a:extLst>
            </p:cNvPr>
            <p:cNvSpPr txBox="1"/>
            <p:nvPr/>
          </p:nvSpPr>
          <p:spPr>
            <a:xfrm>
              <a:off x="6382964" y="2633472"/>
              <a:ext cx="2271600" cy="699354"/>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Corey has held a variety of senior executive roles in both a legal and corporate development capacity for nearly 20 years</a:t>
              </a:r>
            </a:p>
            <a:p>
              <a:pPr marL="171450" indent="-171450">
                <a:lnSpc>
                  <a:spcPct val="105000"/>
                </a:lnSpc>
                <a:spcBef>
                  <a:spcPct val="0"/>
                </a:spcBef>
                <a:spcAft>
                  <a:spcPts val="200"/>
                </a:spcAft>
                <a:buFont typeface="Arial" panose="020B0604020202020204" pitchFamily="34" charset="0"/>
                <a:buChar char="•"/>
              </a:pPr>
              <a:endParaRPr lang="en-CA" sz="800" dirty="0">
                <a:effectLst/>
                <a:latin typeface="Arial" panose="020B0604020202020204" pitchFamily="34" charset="0"/>
                <a:ea typeface="Calibri" panose="020F0502020204030204" pitchFamily="34" charset="0"/>
              </a:endParaRPr>
            </a:p>
          </p:txBody>
        </p:sp>
        <p:pic>
          <p:nvPicPr>
            <p:cNvPr id="20" name="Picture 2">
              <a:extLst>
                <a:ext uri="{FF2B5EF4-FFF2-40B4-BE49-F238E27FC236}">
                  <a16:creationId xmlns:a16="http://schemas.microsoft.com/office/drawing/2014/main" id="{1A2BDC20-7321-D3A7-89B4-EBBBEA5378F7}"/>
                </a:ext>
              </a:extLst>
            </p:cNvPr>
            <p:cNvPicPr>
              <a:picLocks noChangeAspect="1" noChangeArrowheads="1"/>
            </p:cNvPicPr>
            <p:nvPr/>
          </p:nvPicPr>
          <p:blipFill>
            <a:blip r:embed="rId12"/>
            <a:srcRect l="71" r="71"/>
            <a:stretch/>
          </p:blipFill>
          <p:spPr bwMode="auto">
            <a:xfrm>
              <a:off x="7031655" y="1183816"/>
              <a:ext cx="974218" cy="1070024"/>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6AD5153C-3746-4CB6-03F8-64EAC5E5F5C4}"/>
                </a:ext>
              </a:extLst>
            </p:cNvPr>
            <p:cNvGrpSpPr/>
            <p:nvPr/>
          </p:nvGrpSpPr>
          <p:grpSpPr>
            <a:xfrm>
              <a:off x="7171375" y="3112854"/>
              <a:ext cx="694779" cy="399101"/>
              <a:chOff x="5116706" y="5649518"/>
              <a:chExt cx="1841791" cy="703083"/>
            </a:xfrm>
          </p:grpSpPr>
          <p:pic>
            <p:nvPicPr>
              <p:cNvPr id="19" name="Picture 4" descr="June 27, 2016 Press Release – Tuckamore Capital provides update on the  impact of the Fort McMurray fires TORONTO, ONTARIO, Tuc">
                <a:extLst>
                  <a:ext uri="{FF2B5EF4-FFF2-40B4-BE49-F238E27FC236}">
                    <a16:creationId xmlns:a16="http://schemas.microsoft.com/office/drawing/2014/main" id="{F24B8537-1B3B-6F52-9C1C-0D28D4FBCAF6}"/>
                  </a:ext>
                </a:extLst>
              </p:cNvPr>
              <p:cNvPicPr>
                <a:picLocks noChangeAspect="1" noChangeArrowheads="1"/>
              </p:cNvPicPr>
              <p:nvPr/>
            </p:nvPicPr>
            <p:blipFill>
              <a:blip r:embed="rId13"/>
              <a:srcRect/>
              <a:stretch>
                <a:fillRect/>
              </a:stretch>
            </p:blipFill>
            <p:spPr>
              <a:xfrm>
                <a:off x="5116706" y="5686894"/>
                <a:ext cx="890522" cy="65011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ome - TORSTAR">
                <a:extLst>
                  <a:ext uri="{FF2B5EF4-FFF2-40B4-BE49-F238E27FC236}">
                    <a16:creationId xmlns:a16="http://schemas.microsoft.com/office/drawing/2014/main" id="{8ED1236D-72C9-B498-DDCB-32E939DA8369}"/>
                  </a:ext>
                </a:extLst>
              </p:cNvPr>
              <p:cNvPicPr>
                <a:picLocks noChangeAspect="1" noChangeArrowheads="1"/>
              </p:cNvPicPr>
              <p:nvPr/>
            </p:nvPicPr>
            <p:blipFill>
              <a:blip r:embed="rId14"/>
              <a:srcRect/>
              <a:stretch>
                <a:fillRect/>
              </a:stretch>
            </p:blipFill>
            <p:spPr>
              <a:xfrm>
                <a:off x="6259174" y="5649518"/>
                <a:ext cx="699323" cy="703083"/>
              </a:xfrm>
              <a:prstGeom prst="rect">
                <a:avLst/>
              </a:prstGeom>
              <a:ln w="28575">
                <a:solidFill>
                  <a:schemeClr val="bg1"/>
                </a:solidFill>
              </a:ln>
              <a:extLst>
                <a:ext uri="{909E8E84-426E-40DD-AFC4-6F175D3DCCD1}">
                  <a14:hiddenFill xmlns:a14="http://schemas.microsoft.com/office/drawing/2010/main">
                    <a:solidFill>
                      <a:srgbClr val="FFFFFF"/>
                    </a:solidFill>
                  </a14:hiddenFill>
                </a:ext>
              </a:extLst>
            </p:spPr>
          </p:pic>
        </p:grpSp>
      </p:grpSp>
      <p:sp>
        <p:nvSpPr>
          <p:cNvPr id="18" name="Rectangle: Rounded Corners 17">
            <a:extLst>
              <a:ext uri="{FF2B5EF4-FFF2-40B4-BE49-F238E27FC236}">
                <a16:creationId xmlns:a16="http://schemas.microsoft.com/office/drawing/2014/main" id="{E32E6DCB-FB25-31C9-DD58-20B4ABCD6CD1}"/>
              </a:ext>
            </a:extLst>
          </p:cNvPr>
          <p:cNvSpPr/>
          <p:nvPr/>
        </p:nvSpPr>
        <p:spPr>
          <a:xfrm>
            <a:off x="4954828" y="3650730"/>
            <a:ext cx="2282346" cy="2818096"/>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dirty="0"/>
          </a:p>
        </p:txBody>
      </p:sp>
      <p:sp>
        <p:nvSpPr>
          <p:cNvPr id="24" name="TextBox 23">
            <a:extLst>
              <a:ext uri="{FF2B5EF4-FFF2-40B4-BE49-F238E27FC236}">
                <a16:creationId xmlns:a16="http://schemas.microsoft.com/office/drawing/2014/main" id="{DCFA4C55-8295-DC4C-A77C-4697A5F83F72}"/>
              </a:ext>
            </a:extLst>
          </p:cNvPr>
          <p:cNvSpPr txBox="1"/>
          <p:nvPr/>
        </p:nvSpPr>
        <p:spPr>
          <a:xfrm>
            <a:off x="4960201" y="5157612"/>
            <a:ext cx="2271600" cy="544439"/>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Dante has 15 years of strategic marketing experience including 9 years of regulated gaming industry experience with Ontario Lottery and Gaming</a:t>
            </a:r>
          </a:p>
        </p:txBody>
      </p:sp>
      <p:sp>
        <p:nvSpPr>
          <p:cNvPr id="28" name="TextBox 27">
            <a:extLst>
              <a:ext uri="{FF2B5EF4-FFF2-40B4-BE49-F238E27FC236}">
                <a16:creationId xmlns:a16="http://schemas.microsoft.com/office/drawing/2014/main" id="{499B9EA9-96CD-E85D-1B7F-254AAC49B25A}"/>
              </a:ext>
            </a:extLst>
          </p:cNvPr>
          <p:cNvSpPr txBox="1"/>
          <p:nvPr/>
        </p:nvSpPr>
        <p:spPr>
          <a:xfrm>
            <a:off x="4960914" y="4783985"/>
            <a:ext cx="2270174" cy="646331"/>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Dante Anderson</a:t>
            </a:r>
          </a:p>
          <a:p>
            <a:pPr algn="ctr">
              <a:lnSpc>
                <a:spcPct val="100000"/>
              </a:lnSpc>
              <a:spcBef>
                <a:spcPct val="0"/>
              </a:spcBef>
              <a:spcAft>
                <a:spcPct val="0"/>
              </a:spcAft>
            </a:pPr>
            <a:r>
              <a:rPr lang="en-US" sz="1200" b="1" dirty="0">
                <a:solidFill>
                  <a:srgbClr val="00B0F0"/>
                </a:solidFill>
              </a:rPr>
              <a:t>VP Marketing</a:t>
            </a:r>
          </a:p>
          <a:p>
            <a:pPr algn="ctr">
              <a:lnSpc>
                <a:spcPct val="100000"/>
              </a:lnSpc>
              <a:spcBef>
                <a:spcPct val="0"/>
              </a:spcBef>
              <a:spcAft>
                <a:spcPct val="0"/>
              </a:spcAft>
            </a:pPr>
            <a:endParaRPr lang="en-US" sz="1200" b="1" dirty="0">
              <a:solidFill>
                <a:srgbClr val="00B0F0"/>
              </a:solidFill>
            </a:endParaRPr>
          </a:p>
        </p:txBody>
      </p:sp>
      <p:pic>
        <p:nvPicPr>
          <p:cNvPr id="102" name="Picture 101">
            <a:extLst>
              <a:ext uri="{FF2B5EF4-FFF2-40B4-BE49-F238E27FC236}">
                <a16:creationId xmlns:a16="http://schemas.microsoft.com/office/drawing/2014/main" id="{A9EED4E6-FED3-2065-EAAF-6EABEFACD4C4}"/>
              </a:ext>
            </a:extLst>
          </p:cNvPr>
          <p:cNvPicPr>
            <a:picLocks noChangeAspect="1"/>
          </p:cNvPicPr>
          <p:nvPr/>
        </p:nvPicPr>
        <p:blipFill>
          <a:blip r:embed="rId15"/>
          <a:srcRect l="71" r="71"/>
          <a:stretch/>
        </p:blipFill>
        <p:spPr>
          <a:xfrm>
            <a:off x="5608892" y="3739765"/>
            <a:ext cx="974218" cy="1070024"/>
          </a:xfrm>
          <a:prstGeom prst="roundRect">
            <a:avLst>
              <a:gd name="adj" fmla="val 13043"/>
            </a:avLst>
          </a:prstGeom>
        </p:spPr>
      </p:pic>
      <p:pic>
        <p:nvPicPr>
          <p:cNvPr id="25" name="Picture 2" descr="OLG Lottery App - CHCH">
            <a:extLst>
              <a:ext uri="{FF2B5EF4-FFF2-40B4-BE49-F238E27FC236}">
                <a16:creationId xmlns:a16="http://schemas.microsoft.com/office/drawing/2014/main" id="{73D65A8F-592B-7128-F4BB-C78209BC1D29}"/>
              </a:ext>
            </a:extLst>
          </p:cNvPr>
          <p:cNvPicPr>
            <a:picLocks noChangeAspect="1" noChangeArrowheads="1"/>
          </p:cNvPicPr>
          <p:nvPr/>
        </p:nvPicPr>
        <p:blipFill>
          <a:blip r:embed="rId16"/>
          <a:srcRect/>
          <a:stretch>
            <a:fillRect/>
          </a:stretch>
        </p:blipFill>
        <p:spPr>
          <a:xfrm>
            <a:off x="5728291" y="5827259"/>
            <a:ext cx="735420" cy="454508"/>
          </a:xfrm>
          <a:prstGeom prst="rect">
            <a:avLst/>
          </a:prstGeom>
          <a:noFill/>
          <a:extLst>
            <a:ext uri="{909E8E84-426E-40DD-AFC4-6F175D3DCCD1}">
              <a14:hiddenFill xmlns:a14="http://schemas.microsoft.com/office/drawing/2010/main">
                <a:solidFill>
                  <a:srgbClr val="FFFFFF"/>
                </a:solidFill>
              </a14:hiddenFill>
            </a:ext>
          </a:extLst>
        </p:spPr>
      </p:pic>
      <p:grpSp>
        <p:nvGrpSpPr>
          <p:cNvPr id="83" name="Group 82">
            <a:extLst>
              <a:ext uri="{FF2B5EF4-FFF2-40B4-BE49-F238E27FC236}">
                <a16:creationId xmlns:a16="http://schemas.microsoft.com/office/drawing/2014/main" id="{789A5ACB-EA2C-EC90-0C4D-B859CFA513D3}"/>
              </a:ext>
            </a:extLst>
          </p:cNvPr>
          <p:cNvGrpSpPr/>
          <p:nvPr/>
        </p:nvGrpSpPr>
        <p:grpSpPr>
          <a:xfrm>
            <a:off x="8573415" y="3650730"/>
            <a:ext cx="2282346" cy="2818096"/>
            <a:chOff x="6381785" y="3650730"/>
            <a:chExt cx="2282346" cy="2818096"/>
          </a:xfrm>
        </p:grpSpPr>
        <p:sp>
          <p:nvSpPr>
            <p:cNvPr id="8" name="Rectangle: Rounded Corners 7">
              <a:extLst>
                <a:ext uri="{FF2B5EF4-FFF2-40B4-BE49-F238E27FC236}">
                  <a16:creationId xmlns:a16="http://schemas.microsoft.com/office/drawing/2014/main" id="{FCF8BB7C-B33E-DD4B-8BF0-E7E7F6631690}"/>
                </a:ext>
              </a:extLst>
            </p:cNvPr>
            <p:cNvSpPr/>
            <p:nvPr/>
          </p:nvSpPr>
          <p:spPr>
            <a:xfrm>
              <a:off x="6381785" y="3650730"/>
              <a:ext cx="2282346" cy="2818096"/>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pic>
          <p:nvPicPr>
            <p:cNvPr id="9" name="Picture 2">
              <a:extLst>
                <a:ext uri="{FF2B5EF4-FFF2-40B4-BE49-F238E27FC236}">
                  <a16:creationId xmlns:a16="http://schemas.microsoft.com/office/drawing/2014/main" id="{376487F6-7750-C0DF-3DFA-C847468D677B}"/>
                </a:ext>
              </a:extLst>
            </p:cNvPr>
            <p:cNvPicPr>
              <a:picLocks noChangeAspect="1" noChangeArrowheads="1"/>
            </p:cNvPicPr>
            <p:nvPr/>
          </p:nvPicPr>
          <p:blipFill>
            <a:blip r:embed="rId17"/>
            <a:srcRect t="10" b="10"/>
            <a:stretch/>
          </p:blipFill>
          <p:spPr bwMode="auto">
            <a:xfrm>
              <a:off x="7036225" y="3739765"/>
              <a:ext cx="973467" cy="1069200"/>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D978866-D6CE-466A-94FE-0AEDF946C357}"/>
                </a:ext>
              </a:extLst>
            </p:cNvPr>
            <p:cNvSpPr txBox="1"/>
            <p:nvPr/>
          </p:nvSpPr>
          <p:spPr>
            <a:xfrm>
              <a:off x="6387871" y="4743284"/>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Gil Steinfeld</a:t>
              </a:r>
            </a:p>
            <a:p>
              <a:pPr algn="ctr">
                <a:lnSpc>
                  <a:spcPct val="100000"/>
                </a:lnSpc>
                <a:spcBef>
                  <a:spcPct val="0"/>
                </a:spcBef>
                <a:spcAft>
                  <a:spcPct val="0"/>
                </a:spcAft>
              </a:pPr>
              <a:r>
                <a:rPr lang="en-US" sz="1200" b="1" dirty="0">
                  <a:solidFill>
                    <a:srgbClr val="00B0F0"/>
                  </a:solidFill>
                </a:rPr>
                <a:t>Strategic Advisor</a:t>
              </a:r>
            </a:p>
          </p:txBody>
        </p:sp>
        <p:sp>
          <p:nvSpPr>
            <p:cNvPr id="11" name="TextBox 10">
              <a:extLst>
                <a:ext uri="{FF2B5EF4-FFF2-40B4-BE49-F238E27FC236}">
                  <a16:creationId xmlns:a16="http://schemas.microsoft.com/office/drawing/2014/main" id="{D73861EB-ACFE-0E57-C1A4-902A15162D76}"/>
                </a:ext>
              </a:extLst>
            </p:cNvPr>
            <p:cNvSpPr txBox="1"/>
            <p:nvPr/>
          </p:nvSpPr>
          <p:spPr>
            <a:xfrm>
              <a:off x="6387158" y="5157612"/>
              <a:ext cx="2271600" cy="1009182"/>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For 20 years Gil has been an iGaming Consultant for Virtual Commerce Solutions</a:t>
              </a:r>
            </a:p>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Former Territory Manager for bwin, a subsidiary of </a:t>
              </a:r>
              <a:r>
                <a:rPr lang="en-US" sz="800" dirty="0" err="1">
                  <a:latin typeface="Arial" panose="020B0604020202020204" pitchFamily="34" charset="0"/>
                  <a:cs typeface="Arial" panose="020B0604020202020204" pitchFamily="34" charset="0"/>
                </a:rPr>
                <a:t>Entain</a:t>
              </a:r>
              <a:r>
                <a:rPr lang="en-US" sz="800" dirty="0">
                  <a:latin typeface="Arial" panose="020B0604020202020204" pitchFamily="34" charset="0"/>
                  <a:cs typeface="Arial" panose="020B0604020202020204" pitchFamily="34" charset="0"/>
                </a:rPr>
                <a:t> and general manager of </a:t>
              </a:r>
              <a:r>
                <a:rPr lang="en-US" sz="800" dirty="0" err="1">
                  <a:latin typeface="Arial" panose="020B0604020202020204" pitchFamily="34" charset="0"/>
                  <a:cs typeface="Arial" panose="020B0604020202020204" pitchFamily="34" charset="0"/>
                </a:rPr>
                <a:t>Gamesys</a:t>
              </a:r>
              <a:endParaRPr lang="en-US" sz="800" dirty="0">
                <a:latin typeface="Arial" panose="020B0604020202020204" pitchFamily="34" charset="0"/>
                <a:cs typeface="Arial" panose="020B0604020202020204" pitchFamily="34" charset="0"/>
              </a:endParaRPr>
            </a:p>
            <a:p>
              <a:pPr marL="171450" indent="-171450">
                <a:lnSpc>
                  <a:spcPct val="105000"/>
                </a:lnSpc>
                <a:spcBef>
                  <a:spcPct val="0"/>
                </a:spcBef>
                <a:spcAft>
                  <a:spcPts val="200"/>
                </a:spcAft>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171450" indent="-171450">
                <a:lnSpc>
                  <a:spcPct val="105000"/>
                </a:lnSpc>
                <a:spcBef>
                  <a:spcPct val="0"/>
                </a:spcBef>
                <a:spcAft>
                  <a:spcPts val="200"/>
                </a:spcAft>
                <a:buFont typeface="Arial" panose="020B0604020202020204" pitchFamily="34" charset="0"/>
                <a:buChar char="•"/>
              </a:pPr>
              <a:endParaRPr lang="en-US" sz="800" dirty="0">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id="{2E95992A-2E5B-1BDC-F0C1-85BFF422F930}"/>
                </a:ext>
              </a:extLst>
            </p:cNvPr>
            <p:cNvGrpSpPr/>
            <p:nvPr/>
          </p:nvGrpSpPr>
          <p:grpSpPr>
            <a:xfrm>
              <a:off x="6813962" y="6020351"/>
              <a:ext cx="1417992" cy="345601"/>
              <a:chOff x="10027462" y="5935132"/>
              <a:chExt cx="1960374" cy="458418"/>
            </a:xfrm>
          </p:grpSpPr>
          <p:pic>
            <p:nvPicPr>
              <p:cNvPr id="26" name="Picture 14" descr="Pala Interactive – B2B Real Money and Social Casino Gaming Platform">
                <a:extLst>
                  <a:ext uri="{FF2B5EF4-FFF2-40B4-BE49-F238E27FC236}">
                    <a16:creationId xmlns:a16="http://schemas.microsoft.com/office/drawing/2014/main" id="{1A7310CE-E869-4198-3582-E5210644C629}"/>
                  </a:ext>
                </a:extLst>
              </p:cNvPr>
              <p:cNvPicPr>
                <a:picLocks noChangeAspect="1" noChangeArrowheads="1"/>
              </p:cNvPicPr>
              <p:nvPr/>
            </p:nvPicPr>
            <p:blipFill>
              <a:blip r:embed="rId18"/>
              <a:srcRect/>
              <a:stretch>
                <a:fillRect/>
              </a:stretch>
            </p:blipFill>
            <p:spPr>
              <a:xfrm>
                <a:off x="11313428" y="6021945"/>
                <a:ext cx="674408" cy="23083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Microgaming | EGR Intel | B2B information for the global online gambling  and gaming industry">
                <a:extLst>
                  <a:ext uri="{FF2B5EF4-FFF2-40B4-BE49-F238E27FC236}">
                    <a16:creationId xmlns:a16="http://schemas.microsoft.com/office/drawing/2014/main" id="{5C0D5C9F-99E5-FFCA-3885-0F74433B2E81}"/>
                  </a:ext>
                </a:extLst>
              </p:cNvPr>
              <p:cNvPicPr>
                <a:picLocks noChangeAspect="1" noChangeArrowheads="1"/>
              </p:cNvPicPr>
              <p:nvPr/>
            </p:nvPicPr>
            <p:blipFill>
              <a:blip r:embed="rId19"/>
              <a:srcRect l="19370" r="18501"/>
              <a:stretch>
                <a:fillRect/>
              </a:stretch>
            </p:blipFill>
            <p:spPr>
              <a:xfrm>
                <a:off x="10760222" y="5980459"/>
                <a:ext cx="526059" cy="3138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8" descr="Gamesys | Gamesys, a Bally&amp;#39;s Corporation Company">
                <a:extLst>
                  <a:ext uri="{FF2B5EF4-FFF2-40B4-BE49-F238E27FC236}">
                    <a16:creationId xmlns:a16="http://schemas.microsoft.com/office/drawing/2014/main" id="{199CFDBF-35C9-B8B6-CE7C-1996AFA4701C}"/>
                  </a:ext>
                </a:extLst>
              </p:cNvPr>
              <p:cNvPicPr>
                <a:picLocks noChangeAspect="1" noChangeArrowheads="1"/>
              </p:cNvPicPr>
              <p:nvPr/>
            </p:nvPicPr>
            <p:blipFill>
              <a:blip r:embed="rId20"/>
              <a:srcRect/>
              <a:stretch>
                <a:fillRect/>
              </a:stretch>
            </p:blipFill>
            <p:spPr>
              <a:xfrm>
                <a:off x="10027462" y="5935132"/>
                <a:ext cx="698706" cy="192599"/>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2">
                <a:extLst>
                  <a:ext uri="{FF2B5EF4-FFF2-40B4-BE49-F238E27FC236}">
                    <a16:creationId xmlns:a16="http://schemas.microsoft.com/office/drawing/2014/main" id="{CABC2309-615A-4028-16CF-940AED68E540}"/>
                  </a:ext>
                </a:extLst>
              </p:cNvPr>
              <p:cNvPicPr>
                <a:picLocks noChangeAspect="1" noChangeArrowheads="1"/>
              </p:cNvPicPr>
              <p:nvPr/>
            </p:nvPicPr>
            <p:blipFill>
              <a:blip r:embed="rId21"/>
              <a:srcRect/>
              <a:stretch>
                <a:fillRect/>
              </a:stretch>
            </p:blipFill>
            <p:spPr>
              <a:xfrm>
                <a:off x="10069384" y="6173185"/>
                <a:ext cx="614862" cy="220365"/>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4" name="Rectangle: Rounded Corners 33">
            <a:extLst>
              <a:ext uri="{FF2B5EF4-FFF2-40B4-BE49-F238E27FC236}">
                <a16:creationId xmlns:a16="http://schemas.microsoft.com/office/drawing/2014/main" id="{6830D2D4-DFB1-39E5-2B36-11789ED97D1A}"/>
              </a:ext>
            </a:extLst>
          </p:cNvPr>
          <p:cNvSpPr/>
          <p:nvPr/>
        </p:nvSpPr>
        <p:spPr>
          <a:xfrm>
            <a:off x="1336241" y="3650730"/>
            <a:ext cx="2282346" cy="2818096"/>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sp>
        <p:nvSpPr>
          <p:cNvPr id="36" name="TextBox 35">
            <a:extLst>
              <a:ext uri="{FF2B5EF4-FFF2-40B4-BE49-F238E27FC236}">
                <a16:creationId xmlns:a16="http://schemas.microsoft.com/office/drawing/2014/main" id="{A69060AE-305C-A7A3-5D78-912404666255}"/>
              </a:ext>
            </a:extLst>
          </p:cNvPr>
          <p:cNvSpPr txBox="1"/>
          <p:nvPr/>
        </p:nvSpPr>
        <p:spPr>
          <a:xfrm>
            <a:off x="1342327" y="4739225"/>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Maureen Rydzik</a:t>
            </a:r>
          </a:p>
          <a:p>
            <a:pPr algn="ctr">
              <a:lnSpc>
                <a:spcPct val="100000"/>
              </a:lnSpc>
              <a:spcBef>
                <a:spcPct val="0"/>
              </a:spcBef>
              <a:spcAft>
                <a:spcPct val="0"/>
              </a:spcAft>
            </a:pPr>
            <a:r>
              <a:rPr lang="en-US" sz="1200" b="1" dirty="0">
                <a:solidFill>
                  <a:srgbClr val="00B0F0"/>
                </a:solidFill>
              </a:rPr>
              <a:t>VP IT and Vendor Management</a:t>
            </a:r>
          </a:p>
        </p:txBody>
      </p:sp>
      <p:sp>
        <p:nvSpPr>
          <p:cNvPr id="38" name="TextBox 37">
            <a:extLst>
              <a:ext uri="{FF2B5EF4-FFF2-40B4-BE49-F238E27FC236}">
                <a16:creationId xmlns:a16="http://schemas.microsoft.com/office/drawing/2014/main" id="{29584FFB-35CE-B9B9-6414-067093A0C54D}"/>
              </a:ext>
            </a:extLst>
          </p:cNvPr>
          <p:cNvSpPr txBox="1"/>
          <p:nvPr/>
        </p:nvSpPr>
        <p:spPr>
          <a:xfrm>
            <a:off x="1341614" y="5153553"/>
            <a:ext cx="2271600" cy="673706"/>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Maureen has over 20 years of IT, program management and transformation leadership experience obtained at leading Canadian media, telecommunications, and IT services companies.</a:t>
            </a:r>
          </a:p>
        </p:txBody>
      </p:sp>
      <p:pic>
        <p:nvPicPr>
          <p:cNvPr id="42" name="Picture 2">
            <a:extLst>
              <a:ext uri="{FF2B5EF4-FFF2-40B4-BE49-F238E27FC236}">
                <a16:creationId xmlns:a16="http://schemas.microsoft.com/office/drawing/2014/main" id="{A6066A83-396E-BB80-F690-59A4DBF66D1A}"/>
              </a:ext>
            </a:extLst>
          </p:cNvPr>
          <p:cNvPicPr>
            <a:picLocks noChangeAspect="1" noChangeArrowheads="1"/>
          </p:cNvPicPr>
          <p:nvPr/>
        </p:nvPicPr>
        <p:blipFill>
          <a:blip r:embed="rId22">
            <a:grayscl/>
          </a:blip>
          <a:srcRect l="4477" r="4477"/>
          <a:stretch/>
        </p:blipFill>
        <p:spPr bwMode="auto">
          <a:xfrm>
            <a:off x="1990681" y="3739765"/>
            <a:ext cx="973467" cy="1069200"/>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grpSp>
        <p:nvGrpSpPr>
          <p:cNvPr id="57" name="Group 56">
            <a:extLst>
              <a:ext uri="{FF2B5EF4-FFF2-40B4-BE49-F238E27FC236}">
                <a16:creationId xmlns:a16="http://schemas.microsoft.com/office/drawing/2014/main" id="{EE065BD9-5A10-12FE-16A2-B610F6F10C7B}"/>
              </a:ext>
            </a:extLst>
          </p:cNvPr>
          <p:cNvGrpSpPr/>
          <p:nvPr/>
        </p:nvGrpSpPr>
        <p:grpSpPr>
          <a:xfrm>
            <a:off x="1961253" y="5946064"/>
            <a:ext cx="1032322" cy="399101"/>
            <a:chOff x="9325712" y="5704205"/>
            <a:chExt cx="1032322" cy="399101"/>
          </a:xfrm>
        </p:grpSpPr>
        <p:pic>
          <p:nvPicPr>
            <p:cNvPr id="33" name="Picture 32" descr="A red and black logo&#10;&#10;Description automatically generated">
              <a:extLst>
                <a:ext uri="{FF2B5EF4-FFF2-40B4-BE49-F238E27FC236}">
                  <a16:creationId xmlns:a16="http://schemas.microsoft.com/office/drawing/2014/main" id="{C3B2A88E-1250-B67F-981F-8DD52B7BE9C5}"/>
                </a:ext>
              </a:extLst>
            </p:cNvPr>
            <p:cNvPicPr>
              <a:picLocks noChangeAspect="1"/>
            </p:cNvPicPr>
            <p:nvPr/>
          </p:nvPicPr>
          <p:blipFill>
            <a:blip r:embed="rId23"/>
            <a:stretch>
              <a:fillRect/>
            </a:stretch>
          </p:blipFill>
          <p:spPr>
            <a:xfrm>
              <a:off x="9325712" y="5711237"/>
              <a:ext cx="684508" cy="385036"/>
            </a:xfrm>
            <a:prstGeom prst="rect">
              <a:avLst/>
            </a:prstGeom>
          </p:spPr>
        </p:pic>
        <p:pic>
          <p:nvPicPr>
            <p:cNvPr id="35" name="Picture 2" descr="Home - TORSTAR">
              <a:extLst>
                <a:ext uri="{FF2B5EF4-FFF2-40B4-BE49-F238E27FC236}">
                  <a16:creationId xmlns:a16="http://schemas.microsoft.com/office/drawing/2014/main" id="{FC524A2A-EB35-92EF-54DB-E8C7EA81E361}"/>
                </a:ext>
              </a:extLst>
            </p:cNvPr>
            <p:cNvPicPr>
              <a:picLocks noChangeAspect="1" noChangeArrowheads="1"/>
            </p:cNvPicPr>
            <p:nvPr/>
          </p:nvPicPr>
          <p:blipFill>
            <a:blip r:embed="rId14"/>
            <a:srcRect/>
            <a:stretch>
              <a:fillRect/>
            </a:stretch>
          </p:blipFill>
          <p:spPr>
            <a:xfrm>
              <a:off x="10094228" y="5704205"/>
              <a:ext cx="263806" cy="399101"/>
            </a:xfrm>
            <a:prstGeom prst="rect">
              <a:avLst/>
            </a:prstGeom>
            <a:ln w="28575">
              <a:solidFill>
                <a:schemeClr val="bg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70025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7F5C-4F05-4B17-96F1-0BA77011525D}"/>
              </a:ext>
            </a:extLst>
          </p:cNvPr>
          <p:cNvSpPr>
            <a:spLocks noGrp="1"/>
          </p:cNvSpPr>
          <p:nvPr>
            <p:ph type="title"/>
          </p:nvPr>
        </p:nvSpPr>
        <p:spPr/>
        <p:txBody>
          <a:bodyPr/>
          <a:lstStyle/>
          <a:p>
            <a:r>
              <a:rPr lang="en-US" dirty="0"/>
              <a:t>BOARD OF DIRECTORS</a:t>
            </a:r>
            <a:endParaRPr lang="en-CA" dirty="0"/>
          </a:p>
        </p:txBody>
      </p:sp>
      <p:grpSp>
        <p:nvGrpSpPr>
          <p:cNvPr id="5" name="Group 4">
            <a:extLst>
              <a:ext uri="{FF2B5EF4-FFF2-40B4-BE49-F238E27FC236}">
                <a16:creationId xmlns:a16="http://schemas.microsoft.com/office/drawing/2014/main" id="{0691161F-DB2C-5350-E44C-6B79D619E070}"/>
              </a:ext>
            </a:extLst>
          </p:cNvPr>
          <p:cNvGrpSpPr/>
          <p:nvPr/>
        </p:nvGrpSpPr>
        <p:grpSpPr>
          <a:xfrm>
            <a:off x="9361975" y="1104838"/>
            <a:ext cx="2282346" cy="2459838"/>
            <a:chOff x="3488150" y="1104838"/>
            <a:chExt cx="2282346" cy="2459838"/>
          </a:xfrm>
        </p:grpSpPr>
        <p:sp>
          <p:nvSpPr>
            <p:cNvPr id="44" name="Rectangle: Rounded Corners 43">
              <a:extLst>
                <a:ext uri="{FF2B5EF4-FFF2-40B4-BE49-F238E27FC236}">
                  <a16:creationId xmlns:a16="http://schemas.microsoft.com/office/drawing/2014/main" id="{502223A0-6D8C-4414-8E8C-4CC41DD5CCF8}"/>
                </a:ext>
              </a:extLst>
            </p:cNvPr>
            <p:cNvSpPr/>
            <p:nvPr/>
          </p:nvSpPr>
          <p:spPr>
            <a:xfrm>
              <a:off x="3488150" y="1104838"/>
              <a:ext cx="2282346" cy="2459838"/>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pic>
          <p:nvPicPr>
            <p:cNvPr id="45" name="Picture 2">
              <a:extLst>
                <a:ext uri="{FF2B5EF4-FFF2-40B4-BE49-F238E27FC236}">
                  <a16:creationId xmlns:a16="http://schemas.microsoft.com/office/drawing/2014/main" id="{F773F462-C4FA-4059-AC7D-CE8458C22CE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rcRect l="4477" r="4477"/>
            <a:stretch/>
          </p:blipFill>
          <p:spPr bwMode="auto">
            <a:xfrm>
              <a:off x="4206883" y="1187875"/>
              <a:ext cx="974218" cy="1070024"/>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61B4DF7E-9DD0-40EA-BEAA-25B5BEBB35DE}"/>
                </a:ext>
              </a:extLst>
            </p:cNvPr>
            <p:cNvSpPr txBox="1"/>
            <p:nvPr/>
          </p:nvSpPr>
          <p:spPr>
            <a:xfrm>
              <a:off x="3494236" y="2233262"/>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Sylvia Prentice</a:t>
              </a:r>
            </a:p>
            <a:p>
              <a:pPr algn="ctr">
                <a:lnSpc>
                  <a:spcPct val="100000"/>
                </a:lnSpc>
                <a:spcBef>
                  <a:spcPct val="0"/>
                </a:spcBef>
                <a:spcAft>
                  <a:spcPct val="0"/>
                </a:spcAft>
              </a:pPr>
              <a:r>
                <a:rPr lang="en-US" sz="1200" b="1" dirty="0">
                  <a:solidFill>
                    <a:srgbClr val="00B0F0"/>
                  </a:solidFill>
                </a:rPr>
                <a:t>Director</a:t>
              </a:r>
            </a:p>
          </p:txBody>
        </p:sp>
        <p:sp>
          <p:nvSpPr>
            <p:cNvPr id="65" name="TextBox 64">
              <a:extLst>
                <a:ext uri="{FF2B5EF4-FFF2-40B4-BE49-F238E27FC236}">
                  <a16:creationId xmlns:a16="http://schemas.microsoft.com/office/drawing/2014/main" id="{49D1EE63-F722-4270-B643-16E0E3F84216}"/>
                </a:ext>
              </a:extLst>
            </p:cNvPr>
            <p:cNvSpPr txBox="1"/>
            <p:nvPr/>
          </p:nvSpPr>
          <p:spPr>
            <a:xfrm>
              <a:off x="3488150" y="2633472"/>
              <a:ext cx="2271600" cy="854268"/>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Sylvia is currently the President of MacKinnon Calderwood Advertising where she has held various roles over a 22+ year career with the company</a:t>
              </a:r>
            </a:p>
            <a:p>
              <a:pPr marL="171450" indent="-171450">
                <a:lnSpc>
                  <a:spcPct val="105000"/>
                </a:lnSpc>
                <a:spcBef>
                  <a:spcPct val="0"/>
                </a:spcBef>
                <a:spcAft>
                  <a:spcPts val="200"/>
                </a:spcAft>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L="171450" indent="-171450">
                <a:lnSpc>
                  <a:spcPct val="105000"/>
                </a:lnSpc>
                <a:spcBef>
                  <a:spcPct val="0"/>
                </a:spcBef>
                <a:spcAft>
                  <a:spcPts val="200"/>
                </a:spcAft>
                <a:buFont typeface="Arial" panose="020B0604020202020204" pitchFamily="34" charset="0"/>
                <a:buChar char="•"/>
              </a:pPr>
              <a:endParaRPr lang="en-US" sz="800" dirty="0">
                <a:latin typeface="Arial" panose="020B0604020202020204" pitchFamily="34" charset="0"/>
                <a:cs typeface="Arial" panose="020B0604020202020204" pitchFamily="34" charset="0"/>
              </a:endParaRPr>
            </a:p>
          </p:txBody>
        </p:sp>
        <p:pic>
          <p:nvPicPr>
            <p:cNvPr id="61" name="Picture 60" descr="A picture containing text, table&#10;&#10;Description automatically generated">
              <a:extLst>
                <a:ext uri="{FF2B5EF4-FFF2-40B4-BE49-F238E27FC236}">
                  <a16:creationId xmlns:a16="http://schemas.microsoft.com/office/drawing/2014/main" id="{EF804E5E-00FF-7D62-F52F-B94D49C3D18D}"/>
                </a:ext>
              </a:extLst>
            </p:cNvPr>
            <p:cNvPicPr>
              <a:picLocks noChangeAspect="1"/>
            </p:cNvPicPr>
            <p:nvPr/>
          </p:nvPicPr>
          <p:blipFill>
            <a:blip r:embed="rId5"/>
            <a:stretch>
              <a:fillRect/>
            </a:stretch>
          </p:blipFill>
          <p:spPr>
            <a:xfrm>
              <a:off x="4433799" y="3198640"/>
              <a:ext cx="322137" cy="322137"/>
            </a:xfrm>
            <a:prstGeom prst="rect">
              <a:avLst/>
            </a:prstGeom>
          </p:spPr>
        </p:pic>
      </p:grpSp>
      <p:grpSp>
        <p:nvGrpSpPr>
          <p:cNvPr id="14" name="Group 13">
            <a:extLst>
              <a:ext uri="{FF2B5EF4-FFF2-40B4-BE49-F238E27FC236}">
                <a16:creationId xmlns:a16="http://schemas.microsoft.com/office/drawing/2014/main" id="{3C939920-8BA9-6016-407D-C1D20A6D4987}"/>
              </a:ext>
            </a:extLst>
          </p:cNvPr>
          <p:cNvGrpSpPr/>
          <p:nvPr/>
        </p:nvGrpSpPr>
        <p:grpSpPr>
          <a:xfrm>
            <a:off x="621335" y="1104839"/>
            <a:ext cx="2290733" cy="2459838"/>
            <a:chOff x="6373398" y="1104839"/>
            <a:chExt cx="2290733" cy="2459838"/>
          </a:xfrm>
        </p:grpSpPr>
        <p:sp>
          <p:nvSpPr>
            <p:cNvPr id="43" name="Rectangle: Rounded Corners 42">
              <a:extLst>
                <a:ext uri="{FF2B5EF4-FFF2-40B4-BE49-F238E27FC236}">
                  <a16:creationId xmlns:a16="http://schemas.microsoft.com/office/drawing/2014/main" id="{84A0757A-56EA-4FD5-9EB5-2698CE5113E6}"/>
                </a:ext>
              </a:extLst>
            </p:cNvPr>
            <p:cNvSpPr/>
            <p:nvPr/>
          </p:nvSpPr>
          <p:spPr>
            <a:xfrm>
              <a:off x="6373398" y="1104839"/>
              <a:ext cx="2282346" cy="2459838"/>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sp>
          <p:nvSpPr>
            <p:cNvPr id="52" name="TextBox 51">
              <a:extLst>
                <a:ext uri="{FF2B5EF4-FFF2-40B4-BE49-F238E27FC236}">
                  <a16:creationId xmlns:a16="http://schemas.microsoft.com/office/drawing/2014/main" id="{24EBF7B7-E087-4F7D-B4B0-3F38E71C3864}"/>
                </a:ext>
              </a:extLst>
            </p:cNvPr>
            <p:cNvSpPr txBox="1"/>
            <p:nvPr/>
          </p:nvSpPr>
          <p:spPr>
            <a:xfrm>
              <a:off x="6379484" y="2229203"/>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Barry Shafran, CPA</a:t>
              </a:r>
            </a:p>
            <a:p>
              <a:pPr algn="ctr">
                <a:lnSpc>
                  <a:spcPct val="100000"/>
                </a:lnSpc>
                <a:spcBef>
                  <a:spcPct val="0"/>
                </a:spcBef>
                <a:spcAft>
                  <a:spcPct val="0"/>
                </a:spcAft>
              </a:pPr>
              <a:r>
                <a:rPr lang="en-US" sz="1200" b="1" dirty="0">
                  <a:solidFill>
                    <a:srgbClr val="00B0F0"/>
                  </a:solidFill>
                </a:rPr>
                <a:t> Lead Director, Audit Chair</a:t>
              </a:r>
            </a:p>
          </p:txBody>
        </p:sp>
        <p:sp>
          <p:nvSpPr>
            <p:cNvPr id="37" name="TextBox 36">
              <a:extLst>
                <a:ext uri="{FF2B5EF4-FFF2-40B4-BE49-F238E27FC236}">
                  <a16:creationId xmlns:a16="http://schemas.microsoft.com/office/drawing/2014/main" id="{08E0765B-7031-4D88-A360-0A4ADEA71B4B}"/>
                </a:ext>
              </a:extLst>
            </p:cNvPr>
            <p:cNvSpPr txBox="1"/>
            <p:nvPr/>
          </p:nvSpPr>
          <p:spPr>
            <a:xfrm>
              <a:off x="6392531" y="2633472"/>
              <a:ext cx="2271600" cy="440821"/>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CA" sz="800" dirty="0">
                  <a:effectLst/>
                  <a:latin typeface="Arial" panose="020B0604020202020204" pitchFamily="34" charset="0"/>
                  <a:ea typeface="Calibri" panose="020F0502020204030204" pitchFamily="34" charset="0"/>
                </a:rPr>
                <a:t>Barry was the founder and CEO of Chesswood group from 2006 until 2020</a:t>
              </a:r>
            </a:p>
            <a:p>
              <a:pPr marL="171450" indent="-171450">
                <a:lnSpc>
                  <a:spcPct val="105000"/>
                </a:lnSpc>
                <a:spcBef>
                  <a:spcPct val="0"/>
                </a:spcBef>
                <a:spcAft>
                  <a:spcPts val="200"/>
                </a:spcAft>
                <a:buFont typeface="Arial" panose="020B0604020202020204" pitchFamily="34" charset="0"/>
                <a:buChar char="•"/>
              </a:pPr>
              <a:endParaRPr lang="en-CA" sz="800" dirty="0">
                <a:effectLst/>
                <a:latin typeface="Arial" panose="020B0604020202020204" pitchFamily="34" charset="0"/>
                <a:ea typeface="Calibri" panose="020F0502020204030204" pitchFamily="34" charset="0"/>
              </a:endParaRPr>
            </a:p>
          </p:txBody>
        </p:sp>
        <p:pic>
          <p:nvPicPr>
            <p:cNvPr id="20" name="Picture 2">
              <a:extLst>
                <a:ext uri="{FF2B5EF4-FFF2-40B4-BE49-F238E27FC236}">
                  <a16:creationId xmlns:a16="http://schemas.microsoft.com/office/drawing/2014/main" id="{1A2BDC20-7321-D3A7-89B4-EBBBEA5378F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rcRect l="4477" r="4477"/>
            <a:stretch/>
          </p:blipFill>
          <p:spPr bwMode="auto">
            <a:xfrm>
              <a:off x="7092131" y="1183816"/>
              <a:ext cx="974218" cy="1070024"/>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031EE2A7-2104-06D5-4283-FB1427C1EF8D}"/>
                </a:ext>
              </a:extLst>
            </p:cNvPr>
            <p:cNvGrpSpPr/>
            <p:nvPr/>
          </p:nvGrpSpPr>
          <p:grpSpPr>
            <a:xfrm>
              <a:off x="7104848" y="2930450"/>
              <a:ext cx="792179" cy="535474"/>
              <a:chOff x="6513668" y="4990958"/>
              <a:chExt cx="1867602" cy="1293651"/>
            </a:xfrm>
          </p:grpSpPr>
          <p:pic>
            <p:nvPicPr>
              <p:cNvPr id="73" name="Picture 72" descr="A picture containing text, clipart&#10;&#10;Description automatically generated">
                <a:extLst>
                  <a:ext uri="{FF2B5EF4-FFF2-40B4-BE49-F238E27FC236}">
                    <a16:creationId xmlns:a16="http://schemas.microsoft.com/office/drawing/2014/main" id="{079755E9-8F5C-B3F2-16E5-5DD0A23BED30}"/>
                  </a:ext>
                </a:extLst>
              </p:cNvPr>
              <p:cNvPicPr>
                <a:picLocks noChangeAspect="1"/>
              </p:cNvPicPr>
              <p:nvPr/>
            </p:nvPicPr>
            <p:blipFill>
              <a:blip r:embed="rId8"/>
              <a:stretch>
                <a:fillRect/>
              </a:stretch>
            </p:blipFill>
            <p:spPr>
              <a:xfrm>
                <a:off x="6719789" y="5943484"/>
                <a:ext cx="1657287" cy="341125"/>
              </a:xfrm>
              <a:prstGeom prst="rect">
                <a:avLst/>
              </a:prstGeom>
            </p:spPr>
          </p:pic>
          <p:pic>
            <p:nvPicPr>
              <p:cNvPr id="75" name="Picture 74" descr="A picture containing company name&#10;&#10;Description automatically generated">
                <a:extLst>
                  <a:ext uri="{FF2B5EF4-FFF2-40B4-BE49-F238E27FC236}">
                    <a16:creationId xmlns:a16="http://schemas.microsoft.com/office/drawing/2014/main" id="{0C53AC56-2613-FA2F-D271-0A71B761183B}"/>
                  </a:ext>
                </a:extLst>
              </p:cNvPr>
              <p:cNvPicPr>
                <a:picLocks noChangeAspect="1"/>
              </p:cNvPicPr>
              <p:nvPr/>
            </p:nvPicPr>
            <p:blipFill>
              <a:blip r:embed="rId9"/>
              <a:stretch>
                <a:fillRect/>
              </a:stretch>
            </p:blipFill>
            <p:spPr>
              <a:xfrm>
                <a:off x="6513668" y="4990958"/>
                <a:ext cx="955254" cy="955254"/>
              </a:xfrm>
              <a:prstGeom prst="rect">
                <a:avLst/>
              </a:prstGeom>
            </p:spPr>
          </p:pic>
          <p:pic>
            <p:nvPicPr>
              <p:cNvPr id="77" name="Picture 76" descr="Logo, company name&#10;&#10;Description automatically generated">
                <a:extLst>
                  <a:ext uri="{FF2B5EF4-FFF2-40B4-BE49-F238E27FC236}">
                    <a16:creationId xmlns:a16="http://schemas.microsoft.com/office/drawing/2014/main" id="{9997EF79-5BED-CE7E-F148-FDC6B77F4F76}"/>
                  </a:ext>
                </a:extLst>
              </p:cNvPr>
              <p:cNvPicPr>
                <a:picLocks noChangeAspect="1"/>
              </p:cNvPicPr>
              <p:nvPr/>
            </p:nvPicPr>
            <p:blipFill>
              <a:blip r:embed="rId10"/>
              <a:stretch>
                <a:fillRect/>
              </a:stretch>
            </p:blipFill>
            <p:spPr>
              <a:xfrm>
                <a:off x="7426016" y="4990958"/>
                <a:ext cx="955254" cy="955254"/>
              </a:xfrm>
              <a:prstGeom prst="rect">
                <a:avLst/>
              </a:prstGeom>
            </p:spPr>
          </p:pic>
        </p:grpSp>
      </p:grpSp>
      <p:grpSp>
        <p:nvGrpSpPr>
          <p:cNvPr id="111" name="Group 110">
            <a:extLst>
              <a:ext uri="{FF2B5EF4-FFF2-40B4-BE49-F238E27FC236}">
                <a16:creationId xmlns:a16="http://schemas.microsoft.com/office/drawing/2014/main" id="{4F1583A6-5E2C-E7F1-5585-55F4E791839B}"/>
              </a:ext>
            </a:extLst>
          </p:cNvPr>
          <p:cNvGrpSpPr/>
          <p:nvPr/>
        </p:nvGrpSpPr>
        <p:grpSpPr>
          <a:xfrm>
            <a:off x="6381785" y="3650730"/>
            <a:ext cx="2282346" cy="2818096"/>
            <a:chOff x="6381785" y="3650730"/>
            <a:chExt cx="2282346" cy="2818096"/>
          </a:xfrm>
        </p:grpSpPr>
        <p:sp>
          <p:nvSpPr>
            <p:cNvPr id="8" name="Rectangle: Rounded Corners 7">
              <a:extLst>
                <a:ext uri="{FF2B5EF4-FFF2-40B4-BE49-F238E27FC236}">
                  <a16:creationId xmlns:a16="http://schemas.microsoft.com/office/drawing/2014/main" id="{FCF8BB7C-B33E-DD4B-8BF0-E7E7F6631690}"/>
                </a:ext>
              </a:extLst>
            </p:cNvPr>
            <p:cNvSpPr/>
            <p:nvPr/>
          </p:nvSpPr>
          <p:spPr>
            <a:xfrm>
              <a:off x="6381785" y="3650730"/>
              <a:ext cx="2282346" cy="2818096"/>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pic>
          <p:nvPicPr>
            <p:cNvPr id="9" name="Picture 2" descr="Vic Bertrand of Mega Brands takes charge at Toys R Us Canada - Toy World  Magazine | The business magazine with a passion for toysToy World Magazine  | The business magazine with">
              <a:extLst>
                <a:ext uri="{FF2B5EF4-FFF2-40B4-BE49-F238E27FC236}">
                  <a16:creationId xmlns:a16="http://schemas.microsoft.com/office/drawing/2014/main" id="{376487F6-7750-C0DF-3DFA-C847468D677B}"/>
                </a:ext>
              </a:extLst>
            </p:cNvPr>
            <p:cNvPicPr>
              <a:picLocks noChangeAspect="1" noChangeArrowheads="1"/>
            </p:cNvPicPr>
            <p:nvPr/>
          </p:nvPicPr>
          <p:blipFill rotWithShape="1">
            <a:blip r:embed="rId11">
              <a:grayscl/>
              <a:extLst>
                <a:ext uri="{28A0092B-C50C-407E-A947-70E740481C1C}">
                  <a14:useLocalDpi xmlns:a14="http://schemas.microsoft.com/office/drawing/2010/main" val="0"/>
                </a:ext>
              </a:extLst>
            </a:blip>
            <a:srcRect l="3799" t="-813" r="8284" b="902"/>
            <a:stretch/>
          </p:blipFill>
          <p:spPr bwMode="auto">
            <a:xfrm>
              <a:off x="7036225" y="3739765"/>
              <a:ext cx="973467" cy="1069200"/>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D978866-D6CE-466A-94FE-0AEDF946C357}"/>
                </a:ext>
              </a:extLst>
            </p:cNvPr>
            <p:cNvSpPr txBox="1"/>
            <p:nvPr/>
          </p:nvSpPr>
          <p:spPr>
            <a:xfrm>
              <a:off x="6387871" y="4743284"/>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Vic Bertrand</a:t>
              </a:r>
            </a:p>
            <a:p>
              <a:pPr algn="ctr">
                <a:lnSpc>
                  <a:spcPct val="100000"/>
                </a:lnSpc>
                <a:spcBef>
                  <a:spcPct val="0"/>
                </a:spcBef>
                <a:spcAft>
                  <a:spcPct val="0"/>
                </a:spcAft>
              </a:pPr>
              <a:r>
                <a:rPr lang="en-US" sz="1200" b="1" dirty="0">
                  <a:solidFill>
                    <a:srgbClr val="00B0F0"/>
                  </a:solidFill>
                </a:rPr>
                <a:t>Director</a:t>
              </a:r>
            </a:p>
          </p:txBody>
        </p:sp>
        <p:sp>
          <p:nvSpPr>
            <p:cNvPr id="11" name="TextBox 10">
              <a:extLst>
                <a:ext uri="{FF2B5EF4-FFF2-40B4-BE49-F238E27FC236}">
                  <a16:creationId xmlns:a16="http://schemas.microsoft.com/office/drawing/2014/main" id="{D73861EB-ACFE-0E57-C1A4-902A15162D76}"/>
                </a:ext>
              </a:extLst>
            </p:cNvPr>
            <p:cNvSpPr txBox="1"/>
            <p:nvPr/>
          </p:nvSpPr>
          <p:spPr>
            <a:xfrm>
              <a:off x="6381785" y="5157612"/>
              <a:ext cx="2271600" cy="415173"/>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Vic previously held titles of Director, Chief Innovation Officer, and COO at MEGA Brands where he worked for 28 years </a:t>
              </a:r>
            </a:p>
          </p:txBody>
        </p:sp>
        <p:grpSp>
          <p:nvGrpSpPr>
            <p:cNvPr id="12" name="Group 11">
              <a:extLst>
                <a:ext uri="{FF2B5EF4-FFF2-40B4-BE49-F238E27FC236}">
                  <a16:creationId xmlns:a16="http://schemas.microsoft.com/office/drawing/2014/main" id="{3AB721E9-488C-93A2-5C44-9A9FE9B5E6BE}"/>
                </a:ext>
              </a:extLst>
            </p:cNvPr>
            <p:cNvGrpSpPr/>
            <p:nvPr/>
          </p:nvGrpSpPr>
          <p:grpSpPr>
            <a:xfrm>
              <a:off x="7048042" y="5721747"/>
              <a:ext cx="830810" cy="603641"/>
              <a:chOff x="6749715" y="5098614"/>
              <a:chExt cx="1544542" cy="1258190"/>
            </a:xfrm>
          </p:grpSpPr>
          <p:pic>
            <p:nvPicPr>
              <p:cNvPr id="13" name="Picture 4">
                <a:extLst>
                  <a:ext uri="{FF2B5EF4-FFF2-40B4-BE49-F238E27FC236}">
                    <a16:creationId xmlns:a16="http://schemas.microsoft.com/office/drawing/2014/main" id="{7D861696-7BA1-5B4C-A2AA-29C6BB3E2A8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49715" y="5098614"/>
                <a:ext cx="1544542" cy="4260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MEGA Brands | LinkedIn">
                <a:extLst>
                  <a:ext uri="{FF2B5EF4-FFF2-40B4-BE49-F238E27FC236}">
                    <a16:creationId xmlns:a16="http://schemas.microsoft.com/office/drawing/2014/main" id="{940FB992-547D-16BA-9533-A0ECF440772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31760" b="32333"/>
              <a:stretch/>
            </p:blipFill>
            <p:spPr bwMode="auto">
              <a:xfrm>
                <a:off x="6930559" y="5932081"/>
                <a:ext cx="1182855" cy="4247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7DDEA7F3-8EEE-50C2-AEBB-3E27E9DF460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37240" b="36177"/>
              <a:stretch/>
            </p:blipFill>
            <p:spPr bwMode="auto">
              <a:xfrm>
                <a:off x="6836724" y="5574898"/>
                <a:ext cx="1370525" cy="306936"/>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34" name="Rectangle: Rounded Corners 33">
            <a:extLst>
              <a:ext uri="{FF2B5EF4-FFF2-40B4-BE49-F238E27FC236}">
                <a16:creationId xmlns:a16="http://schemas.microsoft.com/office/drawing/2014/main" id="{6830D2D4-DFB1-39E5-2B36-11789ED97D1A}"/>
              </a:ext>
            </a:extLst>
          </p:cNvPr>
          <p:cNvSpPr/>
          <p:nvPr/>
        </p:nvSpPr>
        <p:spPr>
          <a:xfrm>
            <a:off x="602902" y="3650730"/>
            <a:ext cx="2282346" cy="2818096"/>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sp>
        <p:nvSpPr>
          <p:cNvPr id="36" name="TextBox 35">
            <a:extLst>
              <a:ext uri="{FF2B5EF4-FFF2-40B4-BE49-F238E27FC236}">
                <a16:creationId xmlns:a16="http://schemas.microsoft.com/office/drawing/2014/main" id="{A69060AE-305C-A7A3-5D78-912404666255}"/>
              </a:ext>
            </a:extLst>
          </p:cNvPr>
          <p:cNvSpPr txBox="1"/>
          <p:nvPr/>
        </p:nvSpPr>
        <p:spPr>
          <a:xfrm>
            <a:off x="608988" y="4739225"/>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Dean MacDonald</a:t>
            </a:r>
          </a:p>
          <a:p>
            <a:pPr algn="ctr">
              <a:lnSpc>
                <a:spcPct val="100000"/>
              </a:lnSpc>
              <a:spcBef>
                <a:spcPct val="0"/>
              </a:spcBef>
              <a:spcAft>
                <a:spcPct val="0"/>
              </a:spcAft>
            </a:pPr>
            <a:r>
              <a:rPr lang="en-US" sz="1200" b="1" dirty="0">
                <a:solidFill>
                  <a:srgbClr val="00B0F0"/>
                </a:solidFill>
              </a:rPr>
              <a:t>Director*</a:t>
            </a:r>
          </a:p>
        </p:txBody>
      </p:sp>
      <p:sp>
        <p:nvSpPr>
          <p:cNvPr id="38" name="TextBox 37">
            <a:extLst>
              <a:ext uri="{FF2B5EF4-FFF2-40B4-BE49-F238E27FC236}">
                <a16:creationId xmlns:a16="http://schemas.microsoft.com/office/drawing/2014/main" id="{29584FFB-35CE-B9B9-6414-067093A0C54D}"/>
              </a:ext>
            </a:extLst>
          </p:cNvPr>
          <p:cNvSpPr txBox="1"/>
          <p:nvPr/>
        </p:nvSpPr>
        <p:spPr>
          <a:xfrm>
            <a:off x="602902" y="5153553"/>
            <a:ext cx="2271600" cy="673706"/>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In 2007, Dean was selected as CEO of the Year by Birch Hill Capital Partners and has held Chairman/CEO roles at ClearStream Energy, Tuckamore Capital and Persona Inc</a:t>
            </a:r>
          </a:p>
        </p:txBody>
      </p:sp>
      <p:grpSp>
        <p:nvGrpSpPr>
          <p:cNvPr id="41" name="Group 40">
            <a:extLst>
              <a:ext uri="{FF2B5EF4-FFF2-40B4-BE49-F238E27FC236}">
                <a16:creationId xmlns:a16="http://schemas.microsoft.com/office/drawing/2014/main" id="{1731C4B7-1525-AA0D-EF56-9EC20BB6A0EB}"/>
              </a:ext>
            </a:extLst>
          </p:cNvPr>
          <p:cNvGrpSpPr/>
          <p:nvPr/>
        </p:nvGrpSpPr>
        <p:grpSpPr>
          <a:xfrm>
            <a:off x="1131079" y="5865184"/>
            <a:ext cx="1215245" cy="415500"/>
            <a:chOff x="799284" y="5604830"/>
            <a:chExt cx="1877207" cy="650113"/>
          </a:xfrm>
        </p:grpSpPr>
        <p:pic>
          <p:nvPicPr>
            <p:cNvPr id="48" name="Picture 47" descr="June 27, 2016 Press Release – Tuckamore Capital provides update on the  impact of the Fort McMurray fires TORONTO, ONTARIO, Tuc">
              <a:extLst>
                <a:ext uri="{FF2B5EF4-FFF2-40B4-BE49-F238E27FC236}">
                  <a16:creationId xmlns:a16="http://schemas.microsoft.com/office/drawing/2014/main" id="{F81058B8-70EA-758E-A4A3-F18678D99DAE}"/>
                </a:ext>
              </a:extLst>
            </p:cNvPr>
            <p:cNvPicPr>
              <a:picLocks noChangeAspect="1" noChangeArrowheads="1"/>
            </p:cNvPicPr>
            <p:nvPr/>
          </p:nvPicPr>
          <p:blipFill>
            <a:blip r:embed="rId15"/>
            <a:srcRect/>
            <a:stretch>
              <a:fillRect/>
            </a:stretch>
          </p:blipFill>
          <p:spPr>
            <a:xfrm>
              <a:off x="799284" y="5604830"/>
              <a:ext cx="890522" cy="65011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Persona Inc. | Birch Hill">
              <a:extLst>
                <a:ext uri="{FF2B5EF4-FFF2-40B4-BE49-F238E27FC236}">
                  <a16:creationId xmlns:a16="http://schemas.microsoft.com/office/drawing/2014/main" id="{172AEAE8-186C-E922-BFA9-85EC1E50064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29429" y="5604830"/>
              <a:ext cx="699407" cy="1333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ClearStream Energy Services Inc.">
              <a:extLst>
                <a:ext uri="{FF2B5EF4-FFF2-40B4-BE49-F238E27FC236}">
                  <a16:creationId xmlns:a16="http://schemas.microsoft.com/office/drawing/2014/main" id="{9E92543B-3393-47F6-D833-9C573B155A4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81141" y="5944743"/>
              <a:ext cx="895350" cy="31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42" name="Picture 2">
            <a:extLst>
              <a:ext uri="{FF2B5EF4-FFF2-40B4-BE49-F238E27FC236}">
                <a16:creationId xmlns:a16="http://schemas.microsoft.com/office/drawing/2014/main" id="{A6066A83-396E-BB80-F690-59A4DBF66D1A}"/>
              </a:ext>
            </a:extLst>
          </p:cNvPr>
          <p:cNvPicPr>
            <a:picLocks noChangeAspect="1" noChangeArrowheads="1"/>
          </p:cNvPicPr>
          <p:nvPr/>
        </p:nvPicPr>
        <p:blipFill>
          <a:blip r:embed="rId18">
            <a:grayscl/>
          </a:blip>
          <a:srcRect l="8507" r="8507"/>
          <a:stretch/>
        </p:blipFill>
        <p:spPr bwMode="auto">
          <a:xfrm>
            <a:off x="1257342" y="3739765"/>
            <a:ext cx="973467" cy="1069200"/>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4CA7AF85-8C97-686F-A70B-97A85D579410}"/>
              </a:ext>
            </a:extLst>
          </p:cNvPr>
          <p:cNvGrpSpPr/>
          <p:nvPr/>
        </p:nvGrpSpPr>
        <p:grpSpPr>
          <a:xfrm>
            <a:off x="9353773" y="3650730"/>
            <a:ext cx="2290733" cy="2818096"/>
            <a:chOff x="3488150" y="3650730"/>
            <a:chExt cx="2290733" cy="2818096"/>
          </a:xfrm>
        </p:grpSpPr>
        <p:sp>
          <p:nvSpPr>
            <p:cNvPr id="59" name="Rectangle: Rounded Corners 58">
              <a:extLst>
                <a:ext uri="{FF2B5EF4-FFF2-40B4-BE49-F238E27FC236}">
                  <a16:creationId xmlns:a16="http://schemas.microsoft.com/office/drawing/2014/main" id="{0D8A4F71-B950-0DCB-5D24-C26BC12EF022}"/>
                </a:ext>
              </a:extLst>
            </p:cNvPr>
            <p:cNvSpPr/>
            <p:nvPr/>
          </p:nvSpPr>
          <p:spPr>
            <a:xfrm>
              <a:off x="3488150" y="3650730"/>
              <a:ext cx="2282346" cy="2818096"/>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sp>
          <p:nvSpPr>
            <p:cNvPr id="60" name="TextBox 59">
              <a:extLst>
                <a:ext uri="{FF2B5EF4-FFF2-40B4-BE49-F238E27FC236}">
                  <a16:creationId xmlns:a16="http://schemas.microsoft.com/office/drawing/2014/main" id="{F0B3D3D9-0FC6-5EF4-41D4-F70095D39A03}"/>
                </a:ext>
              </a:extLst>
            </p:cNvPr>
            <p:cNvSpPr txBox="1"/>
            <p:nvPr/>
          </p:nvSpPr>
          <p:spPr>
            <a:xfrm>
              <a:off x="3494236" y="4743284"/>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Chris Hodgson</a:t>
              </a:r>
            </a:p>
            <a:p>
              <a:pPr algn="ctr">
                <a:lnSpc>
                  <a:spcPct val="100000"/>
                </a:lnSpc>
                <a:spcBef>
                  <a:spcPct val="0"/>
                </a:spcBef>
                <a:spcAft>
                  <a:spcPct val="0"/>
                </a:spcAft>
              </a:pPr>
              <a:r>
                <a:rPr lang="en-US" sz="1200" b="1" dirty="0">
                  <a:solidFill>
                    <a:srgbClr val="00B0F0"/>
                  </a:solidFill>
                </a:rPr>
                <a:t>Director</a:t>
              </a:r>
            </a:p>
          </p:txBody>
        </p:sp>
        <p:sp>
          <p:nvSpPr>
            <p:cNvPr id="62" name="TextBox 61">
              <a:extLst>
                <a:ext uri="{FF2B5EF4-FFF2-40B4-BE49-F238E27FC236}">
                  <a16:creationId xmlns:a16="http://schemas.microsoft.com/office/drawing/2014/main" id="{DE1E4EA5-CAE4-EB70-DDFF-469158E63F58}"/>
                </a:ext>
              </a:extLst>
            </p:cNvPr>
            <p:cNvSpPr txBox="1"/>
            <p:nvPr/>
          </p:nvSpPr>
          <p:spPr>
            <a:xfrm>
              <a:off x="3507283" y="5157612"/>
              <a:ext cx="2271600" cy="544439"/>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Chris is a former MLA where he held numerous ministerial posts and was Chairman of Management Board of the Cabinet</a:t>
              </a:r>
            </a:p>
          </p:txBody>
        </p:sp>
        <p:grpSp>
          <p:nvGrpSpPr>
            <p:cNvPr id="63" name="Group 62">
              <a:extLst>
                <a:ext uri="{FF2B5EF4-FFF2-40B4-BE49-F238E27FC236}">
                  <a16:creationId xmlns:a16="http://schemas.microsoft.com/office/drawing/2014/main" id="{441EA3F4-F698-941A-4EF3-39202623F3C7}"/>
                </a:ext>
              </a:extLst>
            </p:cNvPr>
            <p:cNvGrpSpPr/>
            <p:nvPr/>
          </p:nvGrpSpPr>
          <p:grpSpPr>
            <a:xfrm>
              <a:off x="3933633" y="5865184"/>
              <a:ext cx="1272358" cy="464554"/>
              <a:chOff x="3728783" y="5733230"/>
              <a:chExt cx="2034893" cy="728712"/>
            </a:xfrm>
          </p:grpSpPr>
          <p:pic>
            <p:nvPicPr>
              <p:cNvPr id="68" name="Picture 12" descr="GreenFirst Announces the Appointment of Michael Mitchell to the Board of  Directors and the Resignation of Kyle Cerminara">
                <a:extLst>
                  <a:ext uri="{FF2B5EF4-FFF2-40B4-BE49-F238E27FC236}">
                    <a16:creationId xmlns:a16="http://schemas.microsoft.com/office/drawing/2014/main" id="{7F668279-D34B-A332-252D-0E33E21CBC20}"/>
                  </a:ext>
                </a:extLst>
              </p:cNvPr>
              <p:cNvPicPr>
                <a:picLocks noChangeAspect="1" noChangeArrowheads="1"/>
              </p:cNvPicPr>
              <p:nvPr/>
            </p:nvPicPr>
            <p:blipFill>
              <a:blip r:embed="rId19">
                <a:clrChange>
                  <a:clrFrom>
                    <a:srgbClr val="FFFFFF"/>
                  </a:clrFrom>
                  <a:clrTo>
                    <a:srgbClr val="FFFFFF">
                      <a:alpha val="0"/>
                    </a:srgbClr>
                  </a:clrTo>
                </a:clrChange>
              </a:blip>
              <a:srcRect/>
              <a:stretch>
                <a:fillRect/>
              </a:stretch>
            </p:blipFill>
            <p:spPr>
              <a:xfrm>
                <a:off x="5043901" y="5738180"/>
                <a:ext cx="560871" cy="29040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8" descr="Recipe Unlimited - Wikipedia">
                <a:extLst>
                  <a:ext uri="{FF2B5EF4-FFF2-40B4-BE49-F238E27FC236}">
                    <a16:creationId xmlns:a16="http://schemas.microsoft.com/office/drawing/2014/main" id="{ABE84319-B3BE-282B-811A-F841B4FCC95F}"/>
                  </a:ext>
                </a:extLst>
              </p:cNvPr>
              <p:cNvPicPr>
                <a:picLocks noChangeAspect="1" noChangeArrowheads="1"/>
              </p:cNvPicPr>
              <p:nvPr/>
            </p:nvPicPr>
            <p:blipFill>
              <a:blip r:embed="rId20"/>
              <a:srcRect/>
              <a:stretch>
                <a:fillRect/>
              </a:stretch>
            </p:blipFill>
            <p:spPr>
              <a:xfrm>
                <a:off x="4842998" y="6014357"/>
                <a:ext cx="920678" cy="364436"/>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71" descr="Our Partners - The Brick | CCHF">
                <a:extLst>
                  <a:ext uri="{FF2B5EF4-FFF2-40B4-BE49-F238E27FC236}">
                    <a16:creationId xmlns:a16="http://schemas.microsoft.com/office/drawing/2014/main" id="{4BCA75DD-0BC3-6CB6-9F3B-73C35EB012B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28783" y="5908633"/>
                <a:ext cx="885295" cy="553309"/>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73" descr="Ontario.ca">
                <a:extLst>
                  <a:ext uri="{FF2B5EF4-FFF2-40B4-BE49-F238E27FC236}">
                    <a16:creationId xmlns:a16="http://schemas.microsoft.com/office/drawing/2014/main" id="{57BD8352-5A92-722B-F47B-E548E472857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49782" y="5733230"/>
                <a:ext cx="1011238" cy="257175"/>
              </a:xfrm>
              <a:prstGeom prst="rect">
                <a:avLst/>
              </a:prstGeom>
              <a:noFill/>
              <a:extLst>
                <a:ext uri="{909E8E84-426E-40DD-AFC4-6F175D3DCCD1}">
                  <a14:hiddenFill xmlns:a14="http://schemas.microsoft.com/office/drawing/2010/main">
                    <a:solidFill>
                      <a:srgbClr val="FFFFFF"/>
                    </a:solidFill>
                  </a14:hiddenFill>
                </a:ext>
              </a:extLst>
            </p:spPr>
          </p:pic>
        </p:grpSp>
        <p:pic>
          <p:nvPicPr>
            <p:cNvPr id="64" name="Picture 2">
              <a:extLst>
                <a:ext uri="{FF2B5EF4-FFF2-40B4-BE49-F238E27FC236}">
                  <a16:creationId xmlns:a16="http://schemas.microsoft.com/office/drawing/2014/main" id="{9A9DA7F1-E11A-2660-17EC-B4DF04FE8169}"/>
                </a:ext>
              </a:extLst>
            </p:cNvPr>
            <p:cNvPicPr>
              <a:picLocks noChangeAspect="1" noChangeArrowheads="1"/>
            </p:cNvPicPr>
            <p:nvPr/>
          </p:nvPicPr>
          <p:blipFill>
            <a:blip r:embed="rId23">
              <a:grayscl/>
            </a:blip>
            <a:srcRect l="4477" r="4477"/>
            <a:stretch/>
          </p:blipFill>
          <p:spPr bwMode="auto">
            <a:xfrm>
              <a:off x="4142590" y="3739765"/>
              <a:ext cx="973467" cy="1069200"/>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grpSp>
      <p:sp>
        <p:nvSpPr>
          <p:cNvPr id="81" name="TextBox 80">
            <a:extLst>
              <a:ext uri="{FF2B5EF4-FFF2-40B4-BE49-F238E27FC236}">
                <a16:creationId xmlns:a16="http://schemas.microsoft.com/office/drawing/2014/main" id="{A7E71830-25B3-E040-167B-F2AAFDF0FC48}"/>
              </a:ext>
            </a:extLst>
          </p:cNvPr>
          <p:cNvSpPr txBox="1"/>
          <p:nvPr/>
        </p:nvSpPr>
        <p:spPr>
          <a:xfrm>
            <a:off x="532015" y="6511689"/>
            <a:ext cx="2282346" cy="217239"/>
          </a:xfrm>
          <a:prstGeom prst="rect">
            <a:avLst/>
          </a:prstGeom>
          <a:noFill/>
        </p:spPr>
        <p:txBody>
          <a:bodyPr wrap="square" rtlCol="0">
            <a:spAutoFit/>
          </a:bodyPr>
          <a:lstStyle/>
          <a:p>
            <a:r>
              <a:rPr lang="en-CA" sz="800" dirty="0">
                <a:latin typeface="Arial" panose="020B0604020202020204" pitchFamily="34" charset="0"/>
                <a:cs typeface="Arial" panose="020B0604020202020204" pitchFamily="34" charset="0"/>
              </a:rPr>
              <a:t>*Chair of Comp. and Governance Committee</a:t>
            </a:r>
          </a:p>
        </p:txBody>
      </p:sp>
      <p:sp>
        <p:nvSpPr>
          <p:cNvPr id="86" name="Rectangle: Rounded Corners 85">
            <a:extLst>
              <a:ext uri="{FF2B5EF4-FFF2-40B4-BE49-F238E27FC236}">
                <a16:creationId xmlns:a16="http://schemas.microsoft.com/office/drawing/2014/main" id="{E1F1095A-E786-5279-9B7C-F6476EA94091}"/>
              </a:ext>
            </a:extLst>
          </p:cNvPr>
          <p:cNvSpPr/>
          <p:nvPr/>
        </p:nvSpPr>
        <p:spPr>
          <a:xfrm>
            <a:off x="3430724" y="1104838"/>
            <a:ext cx="2282346" cy="2459838"/>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dirty="0"/>
          </a:p>
        </p:txBody>
      </p:sp>
      <p:sp>
        <p:nvSpPr>
          <p:cNvPr id="87" name="TextBox 86">
            <a:extLst>
              <a:ext uri="{FF2B5EF4-FFF2-40B4-BE49-F238E27FC236}">
                <a16:creationId xmlns:a16="http://schemas.microsoft.com/office/drawing/2014/main" id="{65DBFE49-BC44-EFBB-A958-7F311088CC22}"/>
              </a:ext>
            </a:extLst>
          </p:cNvPr>
          <p:cNvSpPr txBox="1"/>
          <p:nvPr/>
        </p:nvSpPr>
        <p:spPr>
          <a:xfrm>
            <a:off x="3436097" y="2589945"/>
            <a:ext cx="2271600" cy="415173"/>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Brian founded S&amp;E Sponsorship group, eventually selling to </a:t>
            </a:r>
            <a:r>
              <a:rPr lang="en-US" sz="800" dirty="0" err="1">
                <a:latin typeface="Arial" panose="020B0604020202020204" pitchFamily="34" charset="0"/>
                <a:cs typeface="Arial" panose="020B0604020202020204" pitchFamily="34" charset="0"/>
              </a:rPr>
              <a:t>Dentsu</a:t>
            </a:r>
            <a:r>
              <a:rPr lang="en-US" sz="800" dirty="0">
                <a:latin typeface="Arial" panose="020B0604020202020204" pitchFamily="34" charset="0"/>
                <a:cs typeface="Arial" panose="020B0604020202020204" pitchFamily="34" charset="0"/>
              </a:rPr>
              <a:t> Aegis Network (MKTG) where he is the current Chairman</a:t>
            </a:r>
          </a:p>
        </p:txBody>
      </p:sp>
      <p:sp>
        <p:nvSpPr>
          <p:cNvPr id="89" name="TextBox 88">
            <a:extLst>
              <a:ext uri="{FF2B5EF4-FFF2-40B4-BE49-F238E27FC236}">
                <a16:creationId xmlns:a16="http://schemas.microsoft.com/office/drawing/2014/main" id="{6205E423-A548-58A7-E3B0-72F4C5FAC300}"/>
              </a:ext>
            </a:extLst>
          </p:cNvPr>
          <p:cNvSpPr txBox="1"/>
          <p:nvPr/>
        </p:nvSpPr>
        <p:spPr>
          <a:xfrm>
            <a:off x="3436810" y="2195991"/>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Brian Cooper</a:t>
            </a:r>
          </a:p>
          <a:p>
            <a:pPr algn="ctr">
              <a:lnSpc>
                <a:spcPct val="100000"/>
              </a:lnSpc>
              <a:spcBef>
                <a:spcPct val="0"/>
              </a:spcBef>
              <a:spcAft>
                <a:spcPct val="0"/>
              </a:spcAft>
            </a:pPr>
            <a:r>
              <a:rPr lang="en-US" sz="1200" b="1" dirty="0">
                <a:solidFill>
                  <a:srgbClr val="00B0F0"/>
                </a:solidFill>
              </a:rPr>
              <a:t>Director</a:t>
            </a:r>
          </a:p>
        </p:txBody>
      </p:sp>
      <p:pic>
        <p:nvPicPr>
          <p:cNvPr id="95" name="Picture 94" descr="MKTG - New York Experiential Marketing Agency - Agency Spotter">
            <a:extLst>
              <a:ext uri="{FF2B5EF4-FFF2-40B4-BE49-F238E27FC236}">
                <a16:creationId xmlns:a16="http://schemas.microsoft.com/office/drawing/2014/main" id="{E13793AB-46AA-F39E-5A0F-82C10C7BB53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33293" y="3224445"/>
            <a:ext cx="573256" cy="21403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95" descr="S&amp;E Sponsorship Group - Crunchbase Company Profile &amp; Funding">
            <a:extLst>
              <a:ext uri="{FF2B5EF4-FFF2-40B4-BE49-F238E27FC236}">
                <a16:creationId xmlns:a16="http://schemas.microsoft.com/office/drawing/2014/main" id="{6F035701-A07E-B9A0-7689-FDEEE72A0640}"/>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152708" y="3195710"/>
            <a:ext cx="294815" cy="316880"/>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descr="Toronto Argonauts - Wikipedia">
            <a:extLst>
              <a:ext uri="{FF2B5EF4-FFF2-40B4-BE49-F238E27FC236}">
                <a16:creationId xmlns:a16="http://schemas.microsoft.com/office/drawing/2014/main" id="{1D2EFCB5-560D-A0F1-88F6-E9DA5769208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flipH="1">
            <a:off x="4205187" y="2994693"/>
            <a:ext cx="184916" cy="222110"/>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97" descr="MLSE">
            <a:extLst>
              <a:ext uri="{FF2B5EF4-FFF2-40B4-BE49-F238E27FC236}">
                <a16:creationId xmlns:a16="http://schemas.microsoft.com/office/drawing/2014/main" id="{DE3A7962-DBE1-617C-3EBF-0F49E2E9DCD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571554" y="3000417"/>
            <a:ext cx="521070" cy="22402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a16="http://schemas.microsoft.com/office/drawing/2014/main" id="{D5EF0C87-EE2C-58BD-6A83-865BD131A110}"/>
              </a:ext>
            </a:extLst>
          </p:cNvPr>
          <p:cNvPicPr>
            <a:picLocks noChangeAspect="1"/>
          </p:cNvPicPr>
          <p:nvPr/>
        </p:nvPicPr>
        <p:blipFill>
          <a:blip r:embed="rId28"/>
          <a:srcRect t="10810" b="10810"/>
          <a:stretch/>
        </p:blipFill>
        <p:spPr>
          <a:xfrm>
            <a:off x="4085164" y="1172098"/>
            <a:ext cx="973467" cy="1069200"/>
          </a:xfrm>
          <a:prstGeom prst="roundRect">
            <a:avLst>
              <a:gd name="adj" fmla="val 13043"/>
            </a:avLst>
          </a:prstGeom>
        </p:spPr>
      </p:pic>
      <p:grpSp>
        <p:nvGrpSpPr>
          <p:cNvPr id="25" name="Group 24">
            <a:extLst>
              <a:ext uri="{FF2B5EF4-FFF2-40B4-BE49-F238E27FC236}">
                <a16:creationId xmlns:a16="http://schemas.microsoft.com/office/drawing/2014/main" id="{30825914-DC9B-C8BC-A807-7E04C11E9D15}"/>
              </a:ext>
            </a:extLst>
          </p:cNvPr>
          <p:cNvGrpSpPr/>
          <p:nvPr/>
        </p:nvGrpSpPr>
        <p:grpSpPr>
          <a:xfrm>
            <a:off x="6411281" y="1104839"/>
            <a:ext cx="2282346" cy="2459838"/>
            <a:chOff x="6322274" y="1104838"/>
            <a:chExt cx="2282346" cy="2462091"/>
          </a:xfrm>
        </p:grpSpPr>
        <p:sp>
          <p:nvSpPr>
            <p:cNvPr id="39" name="Rectangle: Rounded Corners 38">
              <a:extLst>
                <a:ext uri="{FF2B5EF4-FFF2-40B4-BE49-F238E27FC236}">
                  <a16:creationId xmlns:a16="http://schemas.microsoft.com/office/drawing/2014/main" id="{E1BE05A0-9320-1508-90A8-6500AAD10623}"/>
                </a:ext>
              </a:extLst>
            </p:cNvPr>
            <p:cNvSpPr/>
            <p:nvPr/>
          </p:nvSpPr>
          <p:spPr>
            <a:xfrm>
              <a:off x="6322274" y="1104838"/>
              <a:ext cx="2282346" cy="2462091"/>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sp>
          <p:nvSpPr>
            <p:cNvPr id="46" name="TextBox 45">
              <a:extLst>
                <a:ext uri="{FF2B5EF4-FFF2-40B4-BE49-F238E27FC236}">
                  <a16:creationId xmlns:a16="http://schemas.microsoft.com/office/drawing/2014/main" id="{413F17BD-EF8B-08E6-CEC2-A1FD08A14A09}"/>
                </a:ext>
              </a:extLst>
            </p:cNvPr>
            <p:cNvSpPr txBox="1"/>
            <p:nvPr/>
          </p:nvSpPr>
          <p:spPr>
            <a:xfrm>
              <a:off x="6328360" y="2220417"/>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Chris McGinnis, CPA, CFA</a:t>
              </a:r>
            </a:p>
            <a:p>
              <a:pPr algn="ctr">
                <a:lnSpc>
                  <a:spcPct val="100000"/>
                </a:lnSpc>
                <a:spcBef>
                  <a:spcPct val="0"/>
                </a:spcBef>
                <a:spcAft>
                  <a:spcPct val="0"/>
                </a:spcAft>
              </a:pPr>
              <a:r>
                <a:rPr lang="en-US" sz="1200" b="1" dirty="0">
                  <a:solidFill>
                    <a:srgbClr val="00B0F0"/>
                  </a:solidFill>
                </a:rPr>
                <a:t>Director</a:t>
              </a:r>
            </a:p>
          </p:txBody>
        </p:sp>
        <p:sp>
          <p:nvSpPr>
            <p:cNvPr id="47" name="TextBox 46">
              <a:extLst>
                <a:ext uri="{FF2B5EF4-FFF2-40B4-BE49-F238E27FC236}">
                  <a16:creationId xmlns:a16="http://schemas.microsoft.com/office/drawing/2014/main" id="{08959817-D6CF-B3C2-EEE7-2FBACEB67BF5}"/>
                </a:ext>
              </a:extLst>
            </p:cNvPr>
            <p:cNvSpPr txBox="1"/>
            <p:nvPr/>
          </p:nvSpPr>
          <p:spPr>
            <a:xfrm>
              <a:off x="6322274" y="2633472"/>
              <a:ext cx="2271600" cy="156641"/>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Chris is currently the CFO of Playtech PLC</a:t>
              </a:r>
            </a:p>
          </p:txBody>
        </p:sp>
      </p:grpSp>
      <p:pic>
        <p:nvPicPr>
          <p:cNvPr id="35" name="Picture 34">
            <a:extLst>
              <a:ext uri="{FF2B5EF4-FFF2-40B4-BE49-F238E27FC236}">
                <a16:creationId xmlns:a16="http://schemas.microsoft.com/office/drawing/2014/main" id="{4186826F-C757-FAF9-9DBF-FF850FDDAAAA}"/>
              </a:ext>
            </a:extLst>
          </p:cNvPr>
          <p:cNvPicPr>
            <a:picLocks noChangeAspect="1"/>
          </p:cNvPicPr>
          <p:nvPr/>
        </p:nvPicPr>
        <p:blipFill>
          <a:blip r:embed="rId29"/>
          <a:stretch>
            <a:fillRect/>
          </a:stretch>
        </p:blipFill>
        <p:spPr>
          <a:xfrm>
            <a:off x="7094844" y="1185382"/>
            <a:ext cx="1025919" cy="1066892"/>
          </a:xfrm>
          <a:prstGeom prst="rect">
            <a:avLst/>
          </a:prstGeom>
        </p:spPr>
      </p:pic>
      <p:grpSp>
        <p:nvGrpSpPr>
          <p:cNvPr id="88" name="Group 87">
            <a:extLst>
              <a:ext uri="{FF2B5EF4-FFF2-40B4-BE49-F238E27FC236}">
                <a16:creationId xmlns:a16="http://schemas.microsoft.com/office/drawing/2014/main" id="{9ABC3CAB-76C2-D7A3-1A88-17A32F0B39A5}"/>
              </a:ext>
            </a:extLst>
          </p:cNvPr>
          <p:cNvGrpSpPr/>
          <p:nvPr/>
        </p:nvGrpSpPr>
        <p:grpSpPr>
          <a:xfrm>
            <a:off x="7258577" y="2904938"/>
            <a:ext cx="579151" cy="499501"/>
            <a:chOff x="4278710" y="5777230"/>
            <a:chExt cx="579151" cy="499501"/>
          </a:xfrm>
        </p:grpSpPr>
        <p:pic>
          <p:nvPicPr>
            <p:cNvPr id="90" name="Picture 89" descr="A picture containing logo&#10;&#10;Description automatically generated">
              <a:extLst>
                <a:ext uri="{FF2B5EF4-FFF2-40B4-BE49-F238E27FC236}">
                  <a16:creationId xmlns:a16="http://schemas.microsoft.com/office/drawing/2014/main" id="{FA047E3B-5559-D5D1-5AAE-32DBBF34F8AB}"/>
                </a:ext>
              </a:extLst>
            </p:cNvPr>
            <p:cNvPicPr>
              <a:picLocks noChangeAspect="1"/>
            </p:cNvPicPr>
            <p:nvPr/>
          </p:nvPicPr>
          <p:blipFill>
            <a:blip r:embed="rId30"/>
            <a:stretch>
              <a:fillRect/>
            </a:stretch>
          </p:blipFill>
          <p:spPr>
            <a:xfrm>
              <a:off x="4638162" y="6045020"/>
              <a:ext cx="219699" cy="231711"/>
            </a:xfrm>
            <a:prstGeom prst="rect">
              <a:avLst/>
            </a:prstGeom>
          </p:spPr>
        </p:pic>
        <p:pic>
          <p:nvPicPr>
            <p:cNvPr id="91" name="Picture 90" descr="A picture containing text, clipart&#10;&#10;Description automatically generated">
              <a:extLst>
                <a:ext uri="{FF2B5EF4-FFF2-40B4-BE49-F238E27FC236}">
                  <a16:creationId xmlns:a16="http://schemas.microsoft.com/office/drawing/2014/main" id="{0301B588-52D3-412D-D682-59FAE8D48A31}"/>
                </a:ext>
              </a:extLst>
            </p:cNvPr>
            <p:cNvPicPr>
              <a:picLocks noChangeAspect="1"/>
            </p:cNvPicPr>
            <p:nvPr/>
          </p:nvPicPr>
          <p:blipFill>
            <a:blip r:embed="rId31"/>
            <a:stretch>
              <a:fillRect/>
            </a:stretch>
          </p:blipFill>
          <p:spPr>
            <a:xfrm>
              <a:off x="4278710" y="5777230"/>
              <a:ext cx="219699" cy="231711"/>
            </a:xfrm>
            <a:prstGeom prst="rect">
              <a:avLst/>
            </a:prstGeom>
          </p:spPr>
        </p:pic>
        <p:pic>
          <p:nvPicPr>
            <p:cNvPr id="92" name="Picture 91" descr="A picture containing logo&#10;&#10;Description automatically generated">
              <a:extLst>
                <a:ext uri="{FF2B5EF4-FFF2-40B4-BE49-F238E27FC236}">
                  <a16:creationId xmlns:a16="http://schemas.microsoft.com/office/drawing/2014/main" id="{A9E51CE3-8F9F-EF0B-0E52-C1714B37712B}"/>
                </a:ext>
              </a:extLst>
            </p:cNvPr>
            <p:cNvPicPr>
              <a:picLocks noChangeAspect="1"/>
            </p:cNvPicPr>
            <p:nvPr/>
          </p:nvPicPr>
          <p:blipFill>
            <a:blip r:embed="rId32"/>
            <a:stretch>
              <a:fillRect/>
            </a:stretch>
          </p:blipFill>
          <p:spPr>
            <a:xfrm>
              <a:off x="4638162" y="5777230"/>
              <a:ext cx="219699" cy="231711"/>
            </a:xfrm>
            <a:prstGeom prst="rect">
              <a:avLst/>
            </a:prstGeom>
          </p:spPr>
        </p:pic>
        <p:pic>
          <p:nvPicPr>
            <p:cNvPr id="93" name="Picture 92" descr="A white cross with a blue background&#10;&#10;Description automatically generated with low confidence">
              <a:extLst>
                <a:ext uri="{FF2B5EF4-FFF2-40B4-BE49-F238E27FC236}">
                  <a16:creationId xmlns:a16="http://schemas.microsoft.com/office/drawing/2014/main" id="{C0B5AAC4-AC70-50DD-CE0A-F4F4F0F6CD06}"/>
                </a:ext>
              </a:extLst>
            </p:cNvPr>
            <p:cNvPicPr>
              <a:picLocks noChangeAspect="1"/>
            </p:cNvPicPr>
            <p:nvPr/>
          </p:nvPicPr>
          <p:blipFill>
            <a:blip r:embed="rId33"/>
            <a:stretch>
              <a:fillRect/>
            </a:stretch>
          </p:blipFill>
          <p:spPr>
            <a:xfrm>
              <a:off x="4278710" y="6045020"/>
              <a:ext cx="219699" cy="231711"/>
            </a:xfrm>
            <a:prstGeom prst="rect">
              <a:avLst/>
            </a:prstGeom>
          </p:spPr>
        </p:pic>
      </p:grpSp>
      <p:grpSp>
        <p:nvGrpSpPr>
          <p:cNvPr id="112" name="Group 111">
            <a:extLst>
              <a:ext uri="{FF2B5EF4-FFF2-40B4-BE49-F238E27FC236}">
                <a16:creationId xmlns:a16="http://schemas.microsoft.com/office/drawing/2014/main" id="{AF6E1687-A693-2C5B-9F06-7D5115708437}"/>
              </a:ext>
            </a:extLst>
          </p:cNvPr>
          <p:cNvGrpSpPr/>
          <p:nvPr/>
        </p:nvGrpSpPr>
        <p:grpSpPr>
          <a:xfrm>
            <a:off x="3424638" y="3650730"/>
            <a:ext cx="2282346" cy="2848915"/>
            <a:chOff x="6381785" y="3650730"/>
            <a:chExt cx="2282346" cy="2818096"/>
          </a:xfrm>
        </p:grpSpPr>
        <p:sp>
          <p:nvSpPr>
            <p:cNvPr id="113" name="Rectangle: Rounded Corners 112">
              <a:extLst>
                <a:ext uri="{FF2B5EF4-FFF2-40B4-BE49-F238E27FC236}">
                  <a16:creationId xmlns:a16="http://schemas.microsoft.com/office/drawing/2014/main" id="{5C0A47F6-18F0-66EE-F42F-76A3D2D02F85}"/>
                </a:ext>
              </a:extLst>
            </p:cNvPr>
            <p:cNvSpPr/>
            <p:nvPr/>
          </p:nvSpPr>
          <p:spPr>
            <a:xfrm>
              <a:off x="6381785" y="3650730"/>
              <a:ext cx="2282346" cy="2818096"/>
            </a:xfrm>
            <a:prstGeom prst="roundRect">
              <a:avLst>
                <a:gd name="adj" fmla="val 7791"/>
              </a:avLst>
            </a:prstGeom>
            <a:solidFill>
              <a:schemeClr val="bg1"/>
            </a:solidFill>
            <a:ln w="38100" cap="flat" cmpd="sng" algn="ctr">
              <a:solidFill>
                <a:srgbClr val="0B182F"/>
              </a:solidFill>
              <a:prstDash val="solid"/>
            </a:ln>
            <a:effectLst/>
          </p:spPr>
          <p:txBody>
            <a:bodyPr rtlCol="0" anchor="ctr"/>
            <a:lstStyle/>
            <a:p>
              <a:pPr algn="ctr">
                <a:lnSpc>
                  <a:spcPct val="100000"/>
                </a:lnSpc>
                <a:spcBef>
                  <a:spcPct val="0"/>
                </a:spcBef>
                <a:spcAft>
                  <a:spcPct val="0"/>
                </a:spcAft>
                <a:buFontTx/>
              </a:pPr>
              <a:endParaRPr lang="en-CA" sz="1000" kern="0" dirty="0">
                <a:solidFill>
                  <a:srgbClr val="FFFFFF"/>
                </a:solidFill>
                <a:latin typeface="Canaccord Effra Light"/>
              </a:endParaRPr>
            </a:p>
          </p:txBody>
        </p:sp>
        <p:pic>
          <p:nvPicPr>
            <p:cNvPr id="114" name="Picture 2">
              <a:extLst>
                <a:ext uri="{FF2B5EF4-FFF2-40B4-BE49-F238E27FC236}">
                  <a16:creationId xmlns:a16="http://schemas.microsoft.com/office/drawing/2014/main" id="{599F8091-F758-5F04-7426-20B3CFD4FDDB}"/>
                </a:ext>
              </a:extLst>
            </p:cNvPr>
            <p:cNvPicPr>
              <a:picLocks noChangeAspect="1" noChangeArrowheads="1"/>
            </p:cNvPicPr>
            <p:nvPr/>
          </p:nvPicPr>
          <p:blipFill>
            <a:blip r:embed="rId34">
              <a:extLst>
                <a:ext uri="{BEBA8EAE-BF5A-486C-A8C5-ECC9F3942E4B}">
                  <a14:imgProps xmlns:a14="http://schemas.microsoft.com/office/drawing/2010/main">
                    <a14:imgLayer r:embed="rId35">
                      <a14:imgEffect>
                        <a14:saturation sat="0"/>
                      </a14:imgEffect>
                    </a14:imgLayer>
                  </a14:imgProps>
                </a:ext>
              </a:extLst>
            </a:blip>
            <a:srcRect t="24606" b="24606"/>
            <a:stretch/>
          </p:blipFill>
          <p:spPr bwMode="auto">
            <a:xfrm>
              <a:off x="7036225" y="3739765"/>
              <a:ext cx="973467" cy="1069200"/>
            </a:xfrm>
            <a:prstGeom prst="roundRect">
              <a:avLst>
                <a:gd name="adj" fmla="val 12917"/>
              </a:avLst>
            </a:prstGeom>
            <a:noFill/>
            <a:extLst>
              <a:ext uri="{909E8E84-426E-40DD-AFC4-6F175D3DCCD1}">
                <a14:hiddenFill xmlns:a14="http://schemas.microsoft.com/office/drawing/2010/main">
                  <a:solidFill>
                    <a:srgbClr val="FFFFFF"/>
                  </a:solidFill>
                </a14:hiddenFill>
              </a:ext>
            </a:extLst>
          </p:spPr>
        </p:pic>
        <p:sp>
          <p:nvSpPr>
            <p:cNvPr id="115" name="TextBox 114">
              <a:extLst>
                <a:ext uri="{FF2B5EF4-FFF2-40B4-BE49-F238E27FC236}">
                  <a16:creationId xmlns:a16="http://schemas.microsoft.com/office/drawing/2014/main" id="{40B49025-32AE-E536-3F16-F286D3CFB0C7}"/>
                </a:ext>
              </a:extLst>
            </p:cNvPr>
            <p:cNvSpPr txBox="1"/>
            <p:nvPr/>
          </p:nvSpPr>
          <p:spPr>
            <a:xfrm>
              <a:off x="6387871" y="4743284"/>
              <a:ext cx="2270174" cy="461665"/>
            </a:xfrm>
            <a:prstGeom prst="rect">
              <a:avLst/>
            </a:prstGeom>
            <a:noFill/>
          </p:spPr>
          <p:txBody>
            <a:bodyPr wrap="square">
              <a:spAutoFit/>
            </a:bodyPr>
            <a:lstStyle/>
            <a:p>
              <a:pPr algn="ctr">
                <a:lnSpc>
                  <a:spcPct val="100000"/>
                </a:lnSpc>
                <a:spcBef>
                  <a:spcPct val="0"/>
                </a:spcBef>
                <a:spcAft>
                  <a:spcPct val="0"/>
                </a:spcAft>
              </a:pPr>
              <a:r>
                <a:rPr lang="en-US" sz="1200" b="1" dirty="0">
                  <a:solidFill>
                    <a:srgbClr val="00B0F0"/>
                  </a:solidFill>
                </a:rPr>
                <a:t>Alex Latner</a:t>
              </a:r>
            </a:p>
            <a:p>
              <a:pPr algn="ctr">
                <a:lnSpc>
                  <a:spcPct val="100000"/>
                </a:lnSpc>
                <a:spcBef>
                  <a:spcPct val="0"/>
                </a:spcBef>
                <a:spcAft>
                  <a:spcPct val="0"/>
                </a:spcAft>
              </a:pPr>
              <a:r>
                <a:rPr lang="en-US" sz="1200" b="1" dirty="0">
                  <a:solidFill>
                    <a:srgbClr val="00B0F0"/>
                  </a:solidFill>
                </a:rPr>
                <a:t>Director</a:t>
              </a:r>
            </a:p>
          </p:txBody>
        </p:sp>
        <p:sp>
          <p:nvSpPr>
            <p:cNvPr id="116" name="TextBox 115">
              <a:extLst>
                <a:ext uri="{FF2B5EF4-FFF2-40B4-BE49-F238E27FC236}">
                  <a16:creationId xmlns:a16="http://schemas.microsoft.com/office/drawing/2014/main" id="{26BC7A4D-B7B7-120B-7F26-C2E96624D95E}"/>
                </a:ext>
              </a:extLst>
            </p:cNvPr>
            <p:cNvSpPr txBox="1"/>
            <p:nvPr/>
          </p:nvSpPr>
          <p:spPr>
            <a:xfrm>
              <a:off x="6381785" y="5157612"/>
              <a:ext cx="2271600" cy="285907"/>
            </a:xfrm>
            <a:prstGeom prst="rect">
              <a:avLst/>
            </a:prstGeom>
            <a:noFill/>
          </p:spPr>
          <p:txBody>
            <a:bodyPr wrap="square" lIns="72000" tIns="36000" rIns="72000" bIns="0">
              <a:spAutoFit/>
            </a:bodyPr>
            <a:lstStyle/>
            <a:p>
              <a:pPr marL="171450" indent="-171450">
                <a:lnSpc>
                  <a:spcPct val="105000"/>
                </a:lnSpc>
                <a:spcBef>
                  <a:spcPct val="0"/>
                </a:spcBef>
                <a:spcAft>
                  <a:spcPts val="200"/>
                </a:spcAft>
                <a:buFont typeface="Arial" panose="020B0604020202020204" pitchFamily="34" charset="0"/>
                <a:buChar char="•"/>
              </a:pPr>
              <a:r>
                <a:rPr lang="en-US" sz="800" dirty="0">
                  <a:latin typeface="Arial" panose="020B0604020202020204" pitchFamily="34" charset="0"/>
                  <a:cs typeface="Arial" panose="020B0604020202020204" pitchFamily="34" charset="0"/>
                </a:rPr>
                <a:t>Alex is currently General Counsel to Playtech PLC</a:t>
              </a:r>
            </a:p>
          </p:txBody>
        </p:sp>
      </p:grpSp>
      <p:grpSp>
        <p:nvGrpSpPr>
          <p:cNvPr id="121" name="Group 120">
            <a:extLst>
              <a:ext uri="{FF2B5EF4-FFF2-40B4-BE49-F238E27FC236}">
                <a16:creationId xmlns:a16="http://schemas.microsoft.com/office/drawing/2014/main" id="{DB8E03E5-1126-E104-D1C5-C3A25915E86A}"/>
              </a:ext>
            </a:extLst>
          </p:cNvPr>
          <p:cNvGrpSpPr/>
          <p:nvPr/>
        </p:nvGrpSpPr>
        <p:grpSpPr>
          <a:xfrm>
            <a:off x="3966405" y="5856744"/>
            <a:ext cx="1198813" cy="375317"/>
            <a:chOff x="3969345" y="5827675"/>
            <a:chExt cx="1198813" cy="375317"/>
          </a:xfrm>
        </p:grpSpPr>
        <p:pic>
          <p:nvPicPr>
            <p:cNvPr id="122" name="Picture 121" descr="A black background with blue and orange text&#10;&#10;Description automatically generated">
              <a:extLst>
                <a:ext uri="{FF2B5EF4-FFF2-40B4-BE49-F238E27FC236}">
                  <a16:creationId xmlns:a16="http://schemas.microsoft.com/office/drawing/2014/main" id="{09A74748-85D9-DF64-8526-14801B91BB34}"/>
                </a:ext>
              </a:extLst>
            </p:cNvPr>
            <p:cNvPicPr>
              <a:picLocks noChangeAspect="1"/>
            </p:cNvPicPr>
            <p:nvPr/>
          </p:nvPicPr>
          <p:blipFill>
            <a:blip r:embed="rId36"/>
            <a:stretch>
              <a:fillRect/>
            </a:stretch>
          </p:blipFill>
          <p:spPr>
            <a:xfrm>
              <a:off x="3969345" y="5877894"/>
              <a:ext cx="713125" cy="307238"/>
            </a:xfrm>
            <a:prstGeom prst="rect">
              <a:avLst/>
            </a:prstGeom>
          </p:spPr>
        </p:pic>
        <p:pic>
          <p:nvPicPr>
            <p:cNvPr id="123" name="Picture 122" descr="A picture containing text, clipart&#10;&#10;Description automatically generated">
              <a:extLst>
                <a:ext uri="{FF2B5EF4-FFF2-40B4-BE49-F238E27FC236}">
                  <a16:creationId xmlns:a16="http://schemas.microsoft.com/office/drawing/2014/main" id="{56AA4F2E-3D86-56E1-C425-371E53413835}"/>
                </a:ext>
              </a:extLst>
            </p:cNvPr>
            <p:cNvPicPr>
              <a:picLocks noChangeAspect="1"/>
            </p:cNvPicPr>
            <p:nvPr/>
          </p:nvPicPr>
          <p:blipFill>
            <a:blip r:embed="rId31"/>
            <a:stretch>
              <a:fillRect/>
            </a:stretch>
          </p:blipFill>
          <p:spPr>
            <a:xfrm>
              <a:off x="4812298" y="5827675"/>
              <a:ext cx="355860" cy="375317"/>
            </a:xfrm>
            <a:prstGeom prst="rect">
              <a:avLst/>
            </a:prstGeom>
          </p:spPr>
        </p:pic>
      </p:grpSp>
    </p:spTree>
    <p:extLst>
      <p:ext uri="{BB962C8B-B14F-4D97-AF65-F5344CB8AC3E}">
        <p14:creationId xmlns:p14="http://schemas.microsoft.com/office/powerpoint/2010/main" val="3812918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77BE148-4586-4711-B891-A6AD8CD02B5B}"/>
              </a:ext>
            </a:extLst>
          </p:cNvPr>
          <p:cNvGrpSpPr/>
          <p:nvPr/>
        </p:nvGrpSpPr>
        <p:grpSpPr>
          <a:xfrm>
            <a:off x="2306997" y="2404484"/>
            <a:ext cx="8349681" cy="4050382"/>
            <a:chOff x="2931112" y="2195842"/>
            <a:chExt cx="8349681" cy="4050382"/>
          </a:xfrm>
        </p:grpSpPr>
        <p:grpSp>
          <p:nvGrpSpPr>
            <p:cNvPr id="19" name="Group 18">
              <a:extLst>
                <a:ext uri="{FF2B5EF4-FFF2-40B4-BE49-F238E27FC236}">
                  <a16:creationId xmlns:a16="http://schemas.microsoft.com/office/drawing/2014/main" id="{8B94D3ED-B134-41E3-893C-6F077E15B68C}"/>
                </a:ext>
              </a:extLst>
            </p:cNvPr>
            <p:cNvGrpSpPr/>
            <p:nvPr/>
          </p:nvGrpSpPr>
          <p:grpSpPr>
            <a:xfrm>
              <a:off x="2962141" y="5109883"/>
              <a:ext cx="8318649" cy="530230"/>
              <a:chOff x="2937473" y="4524285"/>
              <a:chExt cx="8345797" cy="530230"/>
            </a:xfrm>
          </p:grpSpPr>
          <p:sp>
            <p:nvSpPr>
              <p:cNvPr id="21" name="Rectangle 20">
                <a:extLst>
                  <a:ext uri="{FF2B5EF4-FFF2-40B4-BE49-F238E27FC236}">
                    <a16:creationId xmlns:a16="http://schemas.microsoft.com/office/drawing/2014/main" id="{940ABBA2-F766-4C59-ADE9-E1AC624652D2}"/>
                  </a:ext>
                </a:extLst>
              </p:cNvPr>
              <p:cNvSpPr/>
              <p:nvPr/>
            </p:nvSpPr>
            <p:spPr>
              <a:xfrm>
                <a:off x="2976252" y="4524285"/>
                <a:ext cx="8307018" cy="530230"/>
              </a:xfrm>
              <a:prstGeom prst="rect">
                <a:avLst/>
              </a:prstGeom>
              <a:solidFill>
                <a:schemeClr val="bg1">
                  <a:lumMod val="85000"/>
                </a:schemeClr>
              </a:solidFill>
              <a:ln w="381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600"/>
                  </a:spcBef>
                  <a:spcAft>
                    <a:spcPts val="600"/>
                  </a:spcAft>
                  <a:buClrTx/>
                  <a:buSzTx/>
                  <a:buFont typeface="Arial" pitchFamily="34" charset="0"/>
                  <a:buNone/>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FRAUD PREVENTION &amp; PAYMENTS SOLUTIONS</a:t>
                </a:r>
                <a:endParaRPr kumimoji="0" lang="en-CA"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17" name="Straight Connector 16">
                <a:extLst>
                  <a:ext uri="{FF2B5EF4-FFF2-40B4-BE49-F238E27FC236}">
                    <a16:creationId xmlns:a16="http://schemas.microsoft.com/office/drawing/2014/main" id="{60424EA1-0450-4F7F-9B4A-1886AA110E89}"/>
                  </a:ext>
                </a:extLst>
              </p:cNvPr>
              <p:cNvCxnSpPr/>
              <p:nvPr/>
            </p:nvCxnSpPr>
            <p:spPr>
              <a:xfrm flipH="1">
                <a:off x="2937473" y="4524285"/>
                <a:ext cx="1" cy="530230"/>
              </a:xfrm>
              <a:prstGeom prst="line">
                <a:avLst/>
              </a:prstGeom>
              <a:ln w="76200" cap="flat" algn="ctr">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58F3DF39-A811-4B18-93EF-CD5DE00CB848}"/>
                </a:ext>
              </a:extLst>
            </p:cNvPr>
            <p:cNvGrpSpPr/>
            <p:nvPr/>
          </p:nvGrpSpPr>
          <p:grpSpPr>
            <a:xfrm>
              <a:off x="2962147" y="4503771"/>
              <a:ext cx="8318646" cy="530230"/>
              <a:chOff x="2935035" y="5144713"/>
              <a:chExt cx="8381579" cy="530230"/>
            </a:xfrm>
          </p:grpSpPr>
          <p:sp>
            <p:nvSpPr>
              <p:cNvPr id="27" name="Rectangle 26">
                <a:extLst>
                  <a:ext uri="{FF2B5EF4-FFF2-40B4-BE49-F238E27FC236}">
                    <a16:creationId xmlns:a16="http://schemas.microsoft.com/office/drawing/2014/main" id="{4E271A24-9530-424B-B337-34CBDEFFE47F}"/>
                  </a:ext>
                </a:extLst>
              </p:cNvPr>
              <p:cNvSpPr/>
              <p:nvPr/>
            </p:nvSpPr>
            <p:spPr>
              <a:xfrm>
                <a:off x="2973973" y="5144713"/>
                <a:ext cx="8342641" cy="530230"/>
              </a:xfrm>
              <a:prstGeom prst="rect">
                <a:avLst/>
              </a:prstGeom>
              <a:solidFill>
                <a:schemeClr val="bg1">
                  <a:lumMod val="85000"/>
                </a:schemeClr>
              </a:solidFill>
              <a:ln w="381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DIGITAL MARKETING / CONTENT </a:t>
                </a:r>
              </a:p>
              <a:p>
                <a:pPr marL="0" marR="0" lvl="0" indent="0" algn="l" defTabSz="914400" rtl="0" eaLnBrk="1" fontAlgn="auto" latinLnBrk="0" hangingPunct="1">
                  <a:lnSpc>
                    <a:spcPct val="100000"/>
                  </a:lnSpc>
                  <a:spcBef>
                    <a:spcPct val="0"/>
                  </a:spcBef>
                  <a:spcAft>
                    <a:spcPct val="0"/>
                  </a:spcAft>
                  <a:buClrTx/>
                  <a:buSzTx/>
                  <a:buFont typeface="Arial" pitchFamily="34" charset="0"/>
                  <a:buNone/>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&amp; DATA SCIENCE</a:t>
                </a:r>
                <a:endParaRPr kumimoji="0" lang="en-CA"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50" name="Straight Connector 49">
                <a:extLst>
                  <a:ext uri="{FF2B5EF4-FFF2-40B4-BE49-F238E27FC236}">
                    <a16:creationId xmlns:a16="http://schemas.microsoft.com/office/drawing/2014/main" id="{9BB6BE2C-7770-4450-ADC9-7E02936A1586}"/>
                  </a:ext>
                </a:extLst>
              </p:cNvPr>
              <p:cNvCxnSpPr/>
              <p:nvPr/>
            </p:nvCxnSpPr>
            <p:spPr>
              <a:xfrm flipH="1">
                <a:off x="2935035" y="5144713"/>
                <a:ext cx="1" cy="530230"/>
              </a:xfrm>
              <a:prstGeom prst="line">
                <a:avLst/>
              </a:prstGeom>
              <a:ln w="76200" cap="flat" algn="ctr">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3DF800F-5DD8-48A9-9001-4A91E454E373}"/>
                </a:ext>
              </a:extLst>
            </p:cNvPr>
            <p:cNvGrpSpPr/>
            <p:nvPr/>
          </p:nvGrpSpPr>
          <p:grpSpPr>
            <a:xfrm>
              <a:off x="2962141" y="5715994"/>
              <a:ext cx="8318649" cy="530230"/>
              <a:chOff x="2935000" y="5779367"/>
              <a:chExt cx="8345796" cy="530230"/>
            </a:xfrm>
          </p:grpSpPr>
          <p:sp>
            <p:nvSpPr>
              <p:cNvPr id="26" name="Rectangle 25">
                <a:extLst>
                  <a:ext uri="{FF2B5EF4-FFF2-40B4-BE49-F238E27FC236}">
                    <a16:creationId xmlns:a16="http://schemas.microsoft.com/office/drawing/2014/main" id="{CF3F1CDD-76C8-426D-A2FE-A23CF289F513}"/>
                  </a:ext>
                </a:extLst>
              </p:cNvPr>
              <p:cNvSpPr/>
              <p:nvPr/>
            </p:nvSpPr>
            <p:spPr>
              <a:xfrm>
                <a:off x="2973779" y="5779367"/>
                <a:ext cx="8307017" cy="530230"/>
              </a:xfrm>
              <a:prstGeom prst="rect">
                <a:avLst/>
              </a:prstGeom>
              <a:solidFill>
                <a:schemeClr val="bg1">
                  <a:lumMod val="85000"/>
                </a:schemeClr>
              </a:solidFill>
              <a:ln w="381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600"/>
                  </a:spcBef>
                  <a:spcAft>
                    <a:spcPts val="600"/>
                  </a:spcAft>
                  <a:buClrTx/>
                  <a:buSzTx/>
                  <a:buFont typeface="Arial" pitchFamily="34" charset="0"/>
                  <a:buNone/>
                  <a:defRPr/>
                </a:pPr>
                <a:r>
                  <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REGULATORY COMPLIANCE</a:t>
                </a:r>
                <a:endParaRPr kumimoji="0" lang="en-CA"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51" name="Straight Connector 50">
                <a:extLst>
                  <a:ext uri="{FF2B5EF4-FFF2-40B4-BE49-F238E27FC236}">
                    <a16:creationId xmlns:a16="http://schemas.microsoft.com/office/drawing/2014/main" id="{2FDE5AC2-12B8-406A-8B2C-D767D7E6AA93}"/>
                  </a:ext>
                </a:extLst>
              </p:cNvPr>
              <p:cNvCxnSpPr/>
              <p:nvPr/>
            </p:nvCxnSpPr>
            <p:spPr>
              <a:xfrm flipH="1">
                <a:off x="2935000" y="5779367"/>
                <a:ext cx="1" cy="530230"/>
              </a:xfrm>
              <a:prstGeom prst="line">
                <a:avLst/>
              </a:prstGeom>
              <a:ln w="76200" cap="flat" algn="ctr">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E250A4F3-444D-4D23-803A-9757FAFB4DCA}"/>
                </a:ext>
              </a:extLst>
            </p:cNvPr>
            <p:cNvGrpSpPr/>
            <p:nvPr/>
          </p:nvGrpSpPr>
          <p:grpSpPr>
            <a:xfrm>
              <a:off x="2931112" y="2195842"/>
              <a:ext cx="8349678" cy="800070"/>
              <a:chOff x="2931112" y="2150577"/>
              <a:chExt cx="8199965" cy="800070"/>
            </a:xfrm>
          </p:grpSpPr>
          <p:sp>
            <p:nvSpPr>
              <p:cNvPr id="39" name="Rectangle: Rounded Corners 38">
                <a:extLst>
                  <a:ext uri="{FF2B5EF4-FFF2-40B4-BE49-F238E27FC236}">
                    <a16:creationId xmlns:a16="http://schemas.microsoft.com/office/drawing/2014/main" id="{7D4519CF-3938-404F-9C4B-3B307AC7CCCF}"/>
                  </a:ext>
                </a:extLst>
              </p:cNvPr>
              <p:cNvSpPr/>
              <p:nvPr/>
            </p:nvSpPr>
            <p:spPr>
              <a:xfrm>
                <a:off x="2931112" y="2150577"/>
                <a:ext cx="4050000" cy="82206"/>
              </a:xfrm>
              <a:prstGeom prst="roundRect">
                <a:avLst/>
              </a:prstGeom>
              <a:solidFill>
                <a:srgbClr val="00B0F0"/>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endPar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0" name="Rectangle: Rounded Corners 39">
                <a:extLst>
                  <a:ext uri="{FF2B5EF4-FFF2-40B4-BE49-F238E27FC236}">
                    <a16:creationId xmlns:a16="http://schemas.microsoft.com/office/drawing/2014/main" id="{FFFBB1D7-A9A5-431D-B222-41C5D8F9E2E2}"/>
                  </a:ext>
                </a:extLst>
              </p:cNvPr>
              <p:cNvSpPr/>
              <p:nvPr/>
            </p:nvSpPr>
            <p:spPr>
              <a:xfrm>
                <a:off x="2931113" y="2294451"/>
                <a:ext cx="8199964" cy="656196"/>
              </a:xfrm>
              <a:prstGeom prst="roundRect">
                <a:avLst>
                  <a:gd name="adj" fmla="val 0"/>
                </a:avLst>
              </a:prstGeom>
              <a:solidFill>
                <a:schemeClr val="bg1">
                  <a:lumMod val="85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pic>
          <p:nvPicPr>
            <p:cNvPr id="2054" name="Picture 6" descr="Home | TruNarrative">
              <a:extLst>
                <a:ext uri="{FF2B5EF4-FFF2-40B4-BE49-F238E27FC236}">
                  <a16:creationId xmlns:a16="http://schemas.microsoft.com/office/drawing/2014/main" id="{8C7BA6CA-ABFD-4779-A64E-E3874DDDB9D5}"/>
                </a:ext>
              </a:extLst>
            </p:cNvPr>
            <p:cNvPicPr>
              <a:picLocks noChangeAspect="1" noChangeArrowheads="1"/>
            </p:cNvPicPr>
            <p:nvPr/>
          </p:nvPicPr>
          <p:blipFill>
            <a:blip r:embed="rId3"/>
            <a:srcRect/>
            <a:stretch>
              <a:fillRect/>
            </a:stretch>
          </p:blipFill>
          <p:spPr>
            <a:xfrm>
              <a:off x="6799219" y="5196533"/>
              <a:ext cx="1557414" cy="35820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uvei - Investor Relations">
              <a:extLst>
                <a:ext uri="{FF2B5EF4-FFF2-40B4-BE49-F238E27FC236}">
                  <a16:creationId xmlns:a16="http://schemas.microsoft.com/office/drawing/2014/main" id="{A59A64FE-B2EC-4098-9D7C-69DFC04303B4}"/>
                </a:ext>
              </a:extLst>
            </p:cNvPr>
            <p:cNvPicPr>
              <a:picLocks noChangeAspect="1" noChangeArrowheads="1"/>
            </p:cNvPicPr>
            <p:nvPr/>
          </p:nvPicPr>
          <p:blipFill>
            <a:blip r:embed="rId4"/>
            <a:srcRect/>
            <a:stretch>
              <a:fillRect/>
            </a:stretch>
          </p:blipFill>
          <p:spPr>
            <a:xfrm>
              <a:off x="10213888" y="5149640"/>
              <a:ext cx="918534" cy="43294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Optimove | CRM Journeys, Mapped by AI">
              <a:extLst>
                <a:ext uri="{FF2B5EF4-FFF2-40B4-BE49-F238E27FC236}">
                  <a16:creationId xmlns:a16="http://schemas.microsoft.com/office/drawing/2014/main" id="{AAB9EF69-9D87-4CE1-A952-07BD5F86A22A}"/>
                </a:ext>
              </a:extLst>
            </p:cNvPr>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a:xfrm>
              <a:off x="6423901" y="4561085"/>
              <a:ext cx="829146" cy="18213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646EB224-C741-4C70-B374-9EDCCDA4EEAD}"/>
                </a:ext>
              </a:extLst>
            </p:cNvPr>
            <p:cNvPicPr>
              <a:picLocks noChangeAspect="1" noChangeArrowheads="1"/>
            </p:cNvPicPr>
            <p:nvPr/>
          </p:nvPicPr>
          <p:blipFill>
            <a:blip r:embed="rId6"/>
            <a:srcRect/>
            <a:stretch>
              <a:fillRect/>
            </a:stretch>
          </p:blipFill>
          <p:spPr>
            <a:xfrm>
              <a:off x="8197428" y="4560151"/>
              <a:ext cx="845436" cy="18758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Top Research Firm Names dotdigital as a Strong Performer in Email Marketing  Service Providers Report">
              <a:extLst>
                <a:ext uri="{FF2B5EF4-FFF2-40B4-BE49-F238E27FC236}">
                  <a16:creationId xmlns:a16="http://schemas.microsoft.com/office/drawing/2014/main" id="{92EB976E-9C87-4339-8777-8D76917852D2}"/>
                </a:ext>
              </a:extLst>
            </p:cNvPr>
            <p:cNvPicPr>
              <a:picLocks noChangeAspect="1" noChangeArrowheads="1"/>
            </p:cNvPicPr>
            <p:nvPr/>
          </p:nvPicPr>
          <p:blipFill>
            <a:blip r:embed="rId7">
              <a:clrChange>
                <a:clrFrom>
                  <a:srgbClr val="FFFFFF"/>
                </a:clrFrom>
                <a:clrTo>
                  <a:srgbClr val="FFFFFF">
                    <a:alpha val="0"/>
                  </a:srgbClr>
                </a:clrTo>
              </a:clrChange>
            </a:blip>
            <a:srcRect l="12114" t="35944" r="11597" b="33841"/>
            <a:stretch>
              <a:fillRect/>
            </a:stretch>
          </p:blipFill>
          <p:spPr>
            <a:xfrm>
              <a:off x="7287130" y="4816563"/>
              <a:ext cx="780422" cy="161868"/>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id="{05A5AD02-438F-4EF6-A045-CCF759774874}"/>
                </a:ext>
              </a:extLst>
            </p:cNvPr>
            <p:cNvSpPr/>
            <p:nvPr/>
          </p:nvSpPr>
          <p:spPr>
            <a:xfrm>
              <a:off x="7156849" y="2195842"/>
              <a:ext cx="4123944" cy="82206"/>
            </a:xfrm>
            <a:prstGeom prst="roundRect">
              <a:avLst/>
            </a:prstGeom>
            <a:solidFill>
              <a:srgbClr val="00B0F0"/>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endParaRPr kumimoji="0" lang="en-US" sz="17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grpSp>
          <p:nvGrpSpPr>
            <p:cNvPr id="70" name="Group 69">
              <a:extLst>
                <a:ext uri="{FF2B5EF4-FFF2-40B4-BE49-F238E27FC236}">
                  <a16:creationId xmlns:a16="http://schemas.microsoft.com/office/drawing/2014/main" id="{1FA807A0-AF02-41B3-9FA3-37619B27FAC9}"/>
                </a:ext>
              </a:extLst>
            </p:cNvPr>
            <p:cNvGrpSpPr/>
            <p:nvPr/>
          </p:nvGrpSpPr>
          <p:grpSpPr>
            <a:xfrm>
              <a:off x="2962147" y="3897659"/>
              <a:ext cx="8318646" cy="530230"/>
              <a:chOff x="2937459" y="4514799"/>
              <a:chExt cx="8318646" cy="530230"/>
            </a:xfrm>
          </p:grpSpPr>
          <p:sp>
            <p:nvSpPr>
              <p:cNvPr id="71" name="Rectangle 70">
                <a:extLst>
                  <a:ext uri="{FF2B5EF4-FFF2-40B4-BE49-F238E27FC236}">
                    <a16:creationId xmlns:a16="http://schemas.microsoft.com/office/drawing/2014/main" id="{D9D51361-819A-46A7-ADF0-CF01D30DBF6A}"/>
                  </a:ext>
                </a:extLst>
              </p:cNvPr>
              <p:cNvSpPr/>
              <p:nvPr/>
            </p:nvSpPr>
            <p:spPr>
              <a:xfrm>
                <a:off x="2976105" y="4514799"/>
                <a:ext cx="8280000" cy="530230"/>
              </a:xfrm>
              <a:prstGeom prst="rect">
                <a:avLst/>
              </a:prstGeom>
              <a:solidFill>
                <a:schemeClr val="bg1">
                  <a:lumMod val="85000"/>
                </a:schemeClr>
              </a:solidFill>
              <a:ln w="381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10000"/>
                  </a:lnSpc>
                  <a:spcBef>
                    <a:spcPts val="600"/>
                  </a:spcBef>
                  <a:spcAft>
                    <a:spcPts val="600"/>
                  </a:spcAft>
                  <a:buClrTx/>
                  <a:buSzTx/>
                  <a:buFont typeface="Arial" pitchFamily="34" charset="0"/>
                  <a:buNone/>
                  <a:defRPr/>
                </a:pPr>
                <a:r>
                  <a:rPr kumimoji="0" lang="en-CA"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BETTING LINES / GAMING CONTENT</a:t>
                </a:r>
              </a:p>
            </p:txBody>
          </p:sp>
          <p:cxnSp>
            <p:nvCxnSpPr>
              <p:cNvPr id="72" name="Straight Connector 71">
                <a:extLst>
                  <a:ext uri="{FF2B5EF4-FFF2-40B4-BE49-F238E27FC236}">
                    <a16:creationId xmlns:a16="http://schemas.microsoft.com/office/drawing/2014/main" id="{9D02B298-ECD9-4BDB-9D90-441AD8C336D9}"/>
                  </a:ext>
                </a:extLst>
              </p:cNvPr>
              <p:cNvCxnSpPr/>
              <p:nvPr/>
            </p:nvCxnSpPr>
            <p:spPr>
              <a:xfrm flipH="1">
                <a:off x="2937459" y="4514799"/>
                <a:ext cx="1" cy="530230"/>
              </a:xfrm>
              <a:prstGeom prst="line">
                <a:avLst/>
              </a:prstGeom>
              <a:ln w="76200" cap="flat" algn="ctr">
                <a:solidFill>
                  <a:srgbClr val="00B0F0"/>
                </a:solidFill>
                <a:prstDash val="solid"/>
              </a:ln>
            </p:spPr>
            <p:style>
              <a:lnRef idx="1">
                <a:schemeClr val="accent1"/>
              </a:lnRef>
              <a:fillRef idx="0">
                <a:schemeClr val="accent1"/>
              </a:fillRef>
              <a:effectRef idx="0">
                <a:schemeClr val="accent1"/>
              </a:effectRef>
              <a:fontRef idx="minor">
                <a:schemeClr val="tx1"/>
              </a:fontRef>
            </p:style>
          </p:cxnSp>
        </p:grpSp>
        <p:pic>
          <p:nvPicPr>
            <p:cNvPr id="45" name="Picture 4" descr="Sportradar">
              <a:extLst>
                <a:ext uri="{FF2B5EF4-FFF2-40B4-BE49-F238E27FC236}">
                  <a16:creationId xmlns:a16="http://schemas.microsoft.com/office/drawing/2014/main" id="{0ED8C1C3-BEA2-48FF-AC02-E409CA809F55}"/>
                </a:ext>
              </a:extLst>
            </p:cNvPr>
            <p:cNvPicPr>
              <a:picLocks noChangeAspect="1" noChangeArrowheads="1"/>
            </p:cNvPicPr>
            <p:nvPr/>
          </p:nvPicPr>
          <p:blipFill>
            <a:blip r:embed="rId8"/>
            <a:srcRect t="38054" b="37077"/>
            <a:stretch>
              <a:fillRect/>
            </a:stretch>
          </p:blipFill>
          <p:spPr>
            <a:xfrm>
              <a:off x="5919544" y="4058856"/>
              <a:ext cx="1655432" cy="274468"/>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Microgaming Online Casinos - Software - GamblersPick">
              <a:extLst>
                <a:ext uri="{FF2B5EF4-FFF2-40B4-BE49-F238E27FC236}">
                  <a16:creationId xmlns:a16="http://schemas.microsoft.com/office/drawing/2014/main" id="{F387757B-2587-4DE6-B12E-93598910D331}"/>
                </a:ext>
              </a:extLst>
            </p:cNvPr>
            <p:cNvPicPr>
              <a:picLocks noChangeAspect="1" noChangeArrowheads="1"/>
            </p:cNvPicPr>
            <p:nvPr/>
          </p:nvPicPr>
          <p:blipFill>
            <a:blip r:embed="rId9"/>
            <a:srcRect/>
            <a:stretch>
              <a:fillRect/>
            </a:stretch>
          </p:blipFill>
          <p:spPr>
            <a:xfrm>
              <a:off x="9892484" y="3980976"/>
              <a:ext cx="1240434" cy="376235"/>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IGT">
              <a:extLst>
                <a:ext uri="{FF2B5EF4-FFF2-40B4-BE49-F238E27FC236}">
                  <a16:creationId xmlns:a16="http://schemas.microsoft.com/office/drawing/2014/main" id="{DB103D15-8278-476D-A105-CFA2BC442CEC}"/>
                </a:ext>
              </a:extLst>
            </p:cNvPr>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a:xfrm>
              <a:off x="8706475" y="3969870"/>
              <a:ext cx="1018090" cy="37799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Scientific Games - Wikipedia">
              <a:extLst>
                <a:ext uri="{FF2B5EF4-FFF2-40B4-BE49-F238E27FC236}">
                  <a16:creationId xmlns:a16="http://schemas.microsoft.com/office/drawing/2014/main" id="{213E2256-85AB-478A-9064-71584E77552A}"/>
                </a:ext>
              </a:extLst>
            </p:cNvPr>
            <p:cNvPicPr>
              <a:picLocks noChangeAspect="1" noChangeArrowheads="1"/>
            </p:cNvPicPr>
            <p:nvPr/>
          </p:nvPicPr>
          <p:blipFill>
            <a:blip r:embed="rId11"/>
            <a:srcRect/>
            <a:stretch>
              <a:fillRect/>
            </a:stretch>
          </p:blipFill>
          <p:spPr>
            <a:xfrm>
              <a:off x="7747482" y="4010246"/>
              <a:ext cx="753221" cy="3641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PMG - Wikipedia">
              <a:extLst>
                <a:ext uri="{FF2B5EF4-FFF2-40B4-BE49-F238E27FC236}">
                  <a16:creationId xmlns:a16="http://schemas.microsoft.com/office/drawing/2014/main" id="{E0AD4D09-ABAA-4582-A777-C47A76FD0E48}"/>
                </a:ext>
              </a:extLst>
            </p:cNvPr>
            <p:cNvPicPr>
              <a:picLocks noChangeAspect="1" noChangeArrowheads="1"/>
            </p:cNvPicPr>
            <p:nvPr/>
          </p:nvPicPr>
          <p:blipFill>
            <a:blip r:embed="rId12"/>
            <a:srcRect/>
            <a:stretch>
              <a:fillRect/>
            </a:stretch>
          </p:blipFill>
          <p:spPr>
            <a:xfrm>
              <a:off x="7278436" y="5782419"/>
              <a:ext cx="959039" cy="3972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eocomply Logo - Level39">
              <a:extLst>
                <a:ext uri="{FF2B5EF4-FFF2-40B4-BE49-F238E27FC236}">
                  <a16:creationId xmlns:a16="http://schemas.microsoft.com/office/drawing/2014/main" id="{05C0347F-BB72-4E2D-A59E-1680148F9379}"/>
                </a:ext>
              </a:extLst>
            </p:cNvPr>
            <p:cNvPicPr>
              <a:picLocks noChangeAspect="1" noChangeArrowheads="1"/>
            </p:cNvPicPr>
            <p:nvPr/>
          </p:nvPicPr>
          <p:blipFill>
            <a:blip r:embed="rId13">
              <a:clrChange>
                <a:clrFrom>
                  <a:srgbClr val="FFFFFF"/>
                </a:clrFrom>
                <a:clrTo>
                  <a:srgbClr val="FFFFFF">
                    <a:alpha val="0"/>
                  </a:srgbClr>
                </a:clrTo>
              </a:clrChange>
            </a:blip>
            <a:srcRect/>
            <a:stretch>
              <a:fillRect/>
            </a:stretch>
          </p:blipFill>
          <p:spPr>
            <a:xfrm>
              <a:off x="8500835" y="5780359"/>
              <a:ext cx="2192839" cy="3991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eo Burnett Toronto | Home">
              <a:extLst>
                <a:ext uri="{FF2B5EF4-FFF2-40B4-BE49-F238E27FC236}">
                  <a16:creationId xmlns:a16="http://schemas.microsoft.com/office/drawing/2014/main" id="{C1F3DD1E-15C1-4651-9BCC-A9F076347B36}"/>
                </a:ext>
              </a:extLst>
            </p:cNvPr>
            <p:cNvPicPr>
              <a:picLocks noChangeAspect="1" noChangeArrowheads="1"/>
            </p:cNvPicPr>
            <p:nvPr/>
          </p:nvPicPr>
          <p:blipFill>
            <a:blip r:embed="rId14"/>
            <a:srcRect/>
            <a:stretch>
              <a:fillRect/>
            </a:stretch>
          </p:blipFill>
          <p:spPr>
            <a:xfrm>
              <a:off x="9111352" y="4804872"/>
              <a:ext cx="971805" cy="1609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192D78-6476-54D2-E6C9-94AE81F4D4A5}"/>
                </a:ext>
              </a:extLst>
            </p:cNvPr>
            <p:cNvSpPr txBox="1"/>
            <p:nvPr/>
          </p:nvSpPr>
          <p:spPr>
            <a:xfrm>
              <a:off x="3134902" y="2293975"/>
              <a:ext cx="8145881" cy="317459"/>
            </a:xfrm>
            <a:prstGeom prst="rect">
              <a:avLst/>
            </a:prstGeom>
            <a:noFill/>
          </p:spPr>
          <p:txBody>
            <a:bodyPr wrap="square">
              <a:spAutoFit/>
            </a:bodyP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iGAMING &amp; MANAGED SERVICE PLATFORM</a:t>
              </a:r>
              <a:endParaRPr kumimoji="0" lang="en-CA"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5" name="Picture 2">
              <a:extLst>
                <a:ext uri="{FF2B5EF4-FFF2-40B4-BE49-F238E27FC236}">
                  <a16:creationId xmlns:a16="http://schemas.microsoft.com/office/drawing/2014/main" id="{E5E34050-F5E7-17CB-0360-704B76AD50AC}"/>
                </a:ext>
              </a:extLst>
            </p:cNvPr>
            <p:cNvPicPr>
              <a:picLocks noChangeAspect="1" noChangeArrowheads="1"/>
            </p:cNvPicPr>
            <p:nvPr/>
          </p:nvPicPr>
          <p:blipFill>
            <a:blip r:embed="rId6"/>
            <a:srcRect/>
            <a:stretch>
              <a:fillRect/>
            </a:stretch>
          </p:blipFill>
          <p:spPr>
            <a:xfrm>
              <a:off x="5330447" y="2557866"/>
              <a:ext cx="1497739" cy="33231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9724E383-E05D-4DDA-B43B-4C062B662A5F}"/>
              </a:ext>
            </a:extLst>
          </p:cNvPr>
          <p:cNvSpPr>
            <a:spLocks noGrp="1"/>
          </p:cNvSpPr>
          <p:nvPr>
            <p:ph type="title"/>
          </p:nvPr>
        </p:nvSpPr>
        <p:spPr/>
        <p:txBody>
          <a:bodyPr/>
          <a:lstStyle/>
          <a:p>
            <a:r>
              <a:rPr lang="en-US" dirty="0"/>
              <a:t>NORTHSTAR GAMING ENGINE</a:t>
            </a:r>
            <a:endParaRPr lang="en-CA" dirty="0"/>
          </a:p>
        </p:txBody>
      </p:sp>
      <p:pic>
        <p:nvPicPr>
          <p:cNvPr id="6" name="Graphic 5" descr="Computer with solid fill">
            <a:extLst>
              <a:ext uri="{FF2B5EF4-FFF2-40B4-BE49-F238E27FC236}">
                <a16:creationId xmlns:a16="http://schemas.microsoft.com/office/drawing/2014/main" id="{E18F4419-8802-4C08-8447-3B819759D34B}"/>
              </a:ext>
            </a:extLst>
          </p:cNvPr>
          <p:cNvPicPr>
            <a:picLocks noChangeAspect="1"/>
          </p:cNvPicPr>
          <p:nvPr/>
        </p:nvPicPr>
        <p:blipFill>
          <a:blip r:embed="rId15"/>
          <a:srcRect r="33201"/>
          <a:stretch>
            <a:fillRect/>
          </a:stretch>
        </p:blipFill>
        <p:spPr>
          <a:xfrm>
            <a:off x="8185301" y="1330424"/>
            <a:ext cx="610809" cy="914400"/>
          </a:xfrm>
          <a:prstGeom prst="rect">
            <a:avLst/>
          </a:prstGeom>
        </p:spPr>
      </p:pic>
      <p:pic>
        <p:nvPicPr>
          <p:cNvPr id="8" name="Graphic 7" descr="Smart Phone with solid fill">
            <a:extLst>
              <a:ext uri="{FF2B5EF4-FFF2-40B4-BE49-F238E27FC236}">
                <a16:creationId xmlns:a16="http://schemas.microsoft.com/office/drawing/2014/main" id="{FEFC9C57-5CF4-4FDC-9E43-169F37682C34}"/>
              </a:ext>
            </a:extLst>
          </p:cNvPr>
          <p:cNvPicPr>
            <a:picLocks noChangeAspect="1"/>
          </p:cNvPicPr>
          <p:nvPr/>
        </p:nvPicPr>
        <p:blipFill>
          <a:blip r:embed="rId16"/>
          <a:srcRect/>
          <a:stretch>
            <a:fillRect/>
          </a:stretch>
        </p:blipFill>
        <p:spPr>
          <a:xfrm>
            <a:off x="4139342" y="1447197"/>
            <a:ext cx="687003" cy="687003"/>
          </a:xfrm>
          <a:prstGeom prst="rect">
            <a:avLst/>
          </a:prstGeom>
        </p:spPr>
      </p:pic>
      <p:sp>
        <p:nvSpPr>
          <p:cNvPr id="53" name="TextBox 52">
            <a:extLst>
              <a:ext uri="{FF2B5EF4-FFF2-40B4-BE49-F238E27FC236}">
                <a16:creationId xmlns:a16="http://schemas.microsoft.com/office/drawing/2014/main" id="{32209A2C-F968-48DC-93F0-E4DB097825A9}"/>
              </a:ext>
            </a:extLst>
          </p:cNvPr>
          <p:cNvSpPr txBox="1"/>
          <p:nvPr/>
        </p:nvSpPr>
        <p:spPr>
          <a:xfrm>
            <a:off x="3690787" y="2073872"/>
            <a:ext cx="1606270" cy="317459"/>
          </a:xfrm>
          <a:prstGeom prst="rect">
            <a:avLst/>
          </a:prstGeom>
          <a:noFill/>
        </p:spPr>
        <p:txBody>
          <a:bodyPr wrap="square">
            <a:spAutoFit/>
          </a:bodyP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MOBILE</a:t>
            </a:r>
            <a:endParaRPr kumimoji="0" lang="en-CA"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TextBox 54">
            <a:extLst>
              <a:ext uri="{FF2B5EF4-FFF2-40B4-BE49-F238E27FC236}">
                <a16:creationId xmlns:a16="http://schemas.microsoft.com/office/drawing/2014/main" id="{078B10A0-9420-4329-8D82-831D048A9F8F}"/>
              </a:ext>
            </a:extLst>
          </p:cNvPr>
          <p:cNvSpPr txBox="1"/>
          <p:nvPr/>
        </p:nvSpPr>
        <p:spPr>
          <a:xfrm>
            <a:off x="7688228" y="2073872"/>
            <a:ext cx="1606270" cy="317459"/>
          </a:xfrm>
          <a:prstGeom prst="rect">
            <a:avLst/>
          </a:prstGeom>
          <a:noFill/>
        </p:spPr>
        <p:txBody>
          <a:bodyPr wrap="square">
            <a:spAutoFit/>
          </a:bodyP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DESKTOP</a:t>
            </a:r>
            <a:endParaRPr kumimoji="0" lang="en-CA"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56" name="Picture 55">
            <a:extLst>
              <a:ext uri="{FF2B5EF4-FFF2-40B4-BE49-F238E27FC236}">
                <a16:creationId xmlns:a16="http://schemas.microsoft.com/office/drawing/2014/main" id="{08DB3352-8249-4921-92B6-D1BFBF53C6E1}"/>
              </a:ext>
            </a:extLst>
          </p:cNvPr>
          <p:cNvPicPr>
            <a:picLocks noChangeAspect="1"/>
          </p:cNvPicPr>
          <p:nvPr/>
        </p:nvPicPr>
        <p:blipFill>
          <a:blip r:embed="rId17"/>
          <a:srcRect/>
          <a:stretch>
            <a:fillRect/>
          </a:stretch>
        </p:blipFill>
        <p:spPr>
          <a:xfrm>
            <a:off x="4872561" y="1594814"/>
            <a:ext cx="3123470" cy="377159"/>
          </a:xfrm>
          <a:prstGeom prst="rect">
            <a:avLst/>
          </a:prstGeom>
        </p:spPr>
      </p:pic>
      <p:cxnSp>
        <p:nvCxnSpPr>
          <p:cNvPr id="59" name="Straight Connector 58">
            <a:extLst>
              <a:ext uri="{FF2B5EF4-FFF2-40B4-BE49-F238E27FC236}">
                <a16:creationId xmlns:a16="http://schemas.microsoft.com/office/drawing/2014/main" id="{DD2D297F-C888-4B0E-95E1-0F3EDE14A956}"/>
              </a:ext>
            </a:extLst>
          </p:cNvPr>
          <p:cNvCxnSpPr/>
          <p:nvPr/>
        </p:nvCxnSpPr>
        <p:spPr>
          <a:xfrm>
            <a:off x="2121250" y="1527122"/>
            <a:ext cx="0" cy="725311"/>
          </a:xfrm>
          <a:prstGeom prst="line">
            <a:avLst/>
          </a:prstGeom>
          <a:ln w="19050" cap="flat" algn="ctr">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781DB0D8-1081-4247-93A8-D8AB24B5B4B7}"/>
              </a:ext>
            </a:extLst>
          </p:cNvPr>
          <p:cNvSpPr txBox="1"/>
          <p:nvPr/>
        </p:nvSpPr>
        <p:spPr>
          <a:xfrm>
            <a:off x="176210" y="1513270"/>
            <a:ext cx="1858565" cy="1081771"/>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NorthStar you see</a:t>
            </a:r>
            <a:endParaRPr kumimoji="0" lang="en-CA"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 name="TextBox 62">
            <a:extLst>
              <a:ext uri="{FF2B5EF4-FFF2-40B4-BE49-F238E27FC236}">
                <a16:creationId xmlns:a16="http://schemas.microsoft.com/office/drawing/2014/main" id="{9E49C82E-CC23-4845-B89C-24D7A7594B5C}"/>
              </a:ext>
            </a:extLst>
          </p:cNvPr>
          <p:cNvSpPr txBox="1"/>
          <p:nvPr/>
        </p:nvSpPr>
        <p:spPr>
          <a:xfrm>
            <a:off x="176210" y="3985153"/>
            <a:ext cx="1858565" cy="1081771"/>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r>
              <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NorthStar you don’t see</a:t>
            </a:r>
            <a:endParaRPr kumimoji="0" lang="en-CA"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cxnSp>
        <p:nvCxnSpPr>
          <p:cNvPr id="64" name="Straight Connector 63">
            <a:extLst>
              <a:ext uri="{FF2B5EF4-FFF2-40B4-BE49-F238E27FC236}">
                <a16:creationId xmlns:a16="http://schemas.microsoft.com/office/drawing/2014/main" id="{1FDE03C0-A5CD-4798-A348-81F152C3985C}"/>
              </a:ext>
            </a:extLst>
          </p:cNvPr>
          <p:cNvCxnSpPr/>
          <p:nvPr/>
        </p:nvCxnSpPr>
        <p:spPr>
          <a:xfrm>
            <a:off x="2121250" y="2404484"/>
            <a:ext cx="0" cy="4048704"/>
          </a:xfrm>
          <a:prstGeom prst="line">
            <a:avLst/>
          </a:prstGeom>
          <a:ln w="19050" cap="flat" algn="ctr">
            <a:solidFill>
              <a:srgbClr val="000000"/>
            </a:solidFill>
            <a:prstDash val="solid"/>
          </a:ln>
        </p:spPr>
        <p:style>
          <a:lnRef idx="1">
            <a:schemeClr val="accent1"/>
          </a:lnRef>
          <a:fillRef idx="0">
            <a:schemeClr val="accent1"/>
          </a:fillRef>
          <a:effectRef idx="0">
            <a:schemeClr val="accent1"/>
          </a:effectRef>
          <a:fontRef idx="minor">
            <a:schemeClr val="tx1"/>
          </a:fontRef>
        </p:style>
      </p:cxnSp>
      <p:sp>
        <p:nvSpPr>
          <p:cNvPr id="65" name="Text Placeholder 3">
            <a:extLst>
              <a:ext uri="{FF2B5EF4-FFF2-40B4-BE49-F238E27FC236}">
                <a16:creationId xmlns:a16="http://schemas.microsoft.com/office/drawing/2014/main" id="{09438DA3-2B32-4F2F-A0D8-344C3CC30A52}"/>
              </a:ext>
            </a:extLst>
          </p:cNvPr>
          <p:cNvSpPr txBox="1"/>
          <p:nvPr/>
        </p:nvSpPr>
        <p:spPr>
          <a:xfrm>
            <a:off x="0" y="881205"/>
            <a:ext cx="12192000" cy="520575"/>
          </a:xfrm>
          <a:prstGeom prst="rect">
            <a:avLst/>
          </a:prstGeom>
          <a:solidFill>
            <a:schemeClr val="accent6"/>
          </a:solidFill>
        </p:spPr>
        <p:txBody>
          <a:bodyPr anchor="ctr" anchorCtr="0">
            <a:norm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600"/>
              </a:spcBef>
              <a:spcAft>
                <a:spcPts val="300"/>
              </a:spcAft>
              <a:buClrTx/>
              <a:buSzTx/>
              <a:buFont typeface="Arial" pitchFamily="34" charset="0"/>
              <a:buNone/>
              <a:defRPr/>
            </a:pPr>
            <a:r>
              <a:rPr lang="en-US" i="0" u="none" strike="noStrike" dirty="0">
                <a:solidFill>
                  <a:srgbClr val="101820"/>
                </a:solidFill>
                <a:effectLst/>
                <a:latin typeface="Arial" panose="020B0604020202020204" pitchFamily="34" charset="0"/>
                <a:cs typeface="Arial" panose="020B0604020202020204" pitchFamily="34" charset="0"/>
              </a:rPr>
              <a:t>Proprietary Technology Stack, Combines Joint Ventures With Leading Global Players In Playtech And Kambi</a:t>
            </a:r>
            <a:r>
              <a:rPr lang="en-US" dirty="0">
                <a:latin typeface="Arial" panose="020B0604020202020204" pitchFamily="34" charset="0"/>
                <a:cs typeface="Arial" panose="020B0604020202020204" pitchFamily="34" charset="0"/>
              </a:rPr>
              <a:t> </a:t>
            </a:r>
            <a:endParaRPr kumimoji="0" lang="en-US"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3FA0CDF-ABCD-49EC-B973-D5353D80B13C}"/>
              </a:ext>
            </a:extLst>
          </p:cNvPr>
          <p:cNvSpPr txBox="1"/>
          <p:nvPr/>
        </p:nvSpPr>
        <p:spPr>
          <a:xfrm>
            <a:off x="288000" y="6727482"/>
            <a:ext cx="8042486" cy="109325"/>
          </a:xfrm>
          <a:prstGeom prst="rect">
            <a:avLst/>
          </a:prstGeom>
          <a:noFill/>
        </p:spPr>
        <p:txBody>
          <a:bodyPr wrap="square" lIns="0" tIns="0" rIns="0" bIns="0" rtlCol="0" anchor="b">
            <a:spAutoFit/>
          </a:bodyPr>
          <a:lstStyle/>
          <a:p>
            <a:pPr>
              <a:spcBef>
                <a:spcPct val="0"/>
              </a:spcBef>
              <a:spcAft>
                <a:spcPct val="0"/>
              </a:spcAft>
            </a:pPr>
            <a:r>
              <a:rPr lang="en-US" sz="700" dirty="0">
                <a:latin typeface="Arial" panose="020B0604020202020204" pitchFamily="34" charset="0"/>
                <a:cs typeface="Arial" panose="020B0604020202020204" pitchFamily="34" charset="0"/>
              </a:rPr>
              <a:t>Note: Select partnerships with 3rd party service providers; Microgaming under negotiation</a:t>
            </a:r>
          </a:p>
        </p:txBody>
      </p:sp>
      <p:sp>
        <p:nvSpPr>
          <p:cNvPr id="9" name="Rectangle: Rounded Corners 8">
            <a:extLst>
              <a:ext uri="{FF2B5EF4-FFF2-40B4-BE49-F238E27FC236}">
                <a16:creationId xmlns:a16="http://schemas.microsoft.com/office/drawing/2014/main" id="{182ECCC6-A2AB-9F35-7093-D2D28591217C}"/>
              </a:ext>
            </a:extLst>
          </p:cNvPr>
          <p:cNvSpPr/>
          <p:nvPr/>
        </p:nvSpPr>
        <p:spPr>
          <a:xfrm>
            <a:off x="2306997" y="3244311"/>
            <a:ext cx="8349681" cy="786108"/>
          </a:xfrm>
          <a:prstGeom prst="roundRect">
            <a:avLst>
              <a:gd name="adj" fmla="val 0"/>
            </a:avLst>
          </a:prstGeom>
          <a:solidFill>
            <a:schemeClr val="bg1">
              <a:lumMod val="85000"/>
            </a:schemeClr>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0A43539A-46E9-6C69-F5E3-8F94EA52A538}"/>
              </a:ext>
            </a:extLst>
          </p:cNvPr>
          <p:cNvSpPr txBox="1"/>
          <p:nvPr/>
        </p:nvSpPr>
        <p:spPr>
          <a:xfrm>
            <a:off x="4706332" y="3242736"/>
            <a:ext cx="3787502" cy="317459"/>
          </a:xfrm>
          <a:prstGeom prst="rect">
            <a:avLst/>
          </a:prstGeom>
          <a:noFill/>
        </p:spPr>
        <p:txBody>
          <a:bodyPr wrap="square">
            <a:spAutoFit/>
          </a:bodyPr>
          <a:lstStyle/>
          <a:p>
            <a:pPr marL="0" marR="0" lvl="0" indent="0" algn="ctr" defTabSz="914400" rtl="0" eaLnBrk="1" fontAlgn="auto" latinLnBrk="0" hangingPunct="1">
              <a:lnSpc>
                <a:spcPct val="110000"/>
              </a:lnSpc>
              <a:spcBef>
                <a:spcPts val="600"/>
              </a:spcBef>
              <a:spcAft>
                <a:spcPts val="600"/>
              </a:spcAft>
              <a:buClrTx/>
              <a:buSzTx/>
              <a:buFont typeface="Arial" pitchFamily="34" charset="0"/>
              <a:buNone/>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SPORTSBETTING PLATFORM</a:t>
            </a:r>
            <a:endParaRPr kumimoji="0" lang="en-CA"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1" name="Picture 2" descr="Kambi Group - Wikipedia">
            <a:extLst>
              <a:ext uri="{FF2B5EF4-FFF2-40B4-BE49-F238E27FC236}">
                <a16:creationId xmlns:a16="http://schemas.microsoft.com/office/drawing/2014/main" id="{B8BD6BD8-ED68-EA55-2B23-AA8443887421}"/>
              </a:ext>
            </a:extLst>
          </p:cNvPr>
          <p:cNvPicPr>
            <a:picLocks noChangeAspect="1" noChangeArrowheads="1"/>
          </p:cNvPicPr>
          <p:nvPr/>
        </p:nvPicPr>
        <p:blipFill>
          <a:blip r:embed="rId18"/>
          <a:srcRect/>
          <a:stretch>
            <a:fillRect/>
          </a:stretch>
        </p:blipFill>
        <p:spPr>
          <a:xfrm>
            <a:off x="6127332" y="3594201"/>
            <a:ext cx="969645" cy="3306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6">
            <a:extLst>
              <a:ext uri="{FF2B5EF4-FFF2-40B4-BE49-F238E27FC236}">
                <a16:creationId xmlns:a16="http://schemas.microsoft.com/office/drawing/2014/main" id="{FEC4AB76-8D8F-3ED7-6C07-53AE97289C6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6839472" y="2772512"/>
            <a:ext cx="1647765" cy="37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Logo&#10;&#10;Description automatically generated">
            <a:extLst>
              <a:ext uri="{FF2B5EF4-FFF2-40B4-BE49-F238E27FC236}">
                <a16:creationId xmlns:a16="http://schemas.microsoft.com/office/drawing/2014/main" id="{CB886C41-D9E8-4E44-F3AC-6BBA1D3B6B18}"/>
              </a:ext>
            </a:extLst>
          </p:cNvPr>
          <p:cNvPicPr>
            <a:picLocks noChangeAspect="1"/>
          </p:cNvPicPr>
          <p:nvPr/>
        </p:nvPicPr>
        <p:blipFill>
          <a:blip r:embed="rId20"/>
          <a:stretch>
            <a:fillRect/>
          </a:stretch>
        </p:blipFill>
        <p:spPr>
          <a:xfrm>
            <a:off x="9658829" y="4775089"/>
            <a:ext cx="780422" cy="345665"/>
          </a:xfrm>
          <a:prstGeom prst="rect">
            <a:avLst/>
          </a:prstGeom>
        </p:spPr>
      </p:pic>
    </p:spTree>
    <p:extLst>
      <p:ext uri="{BB962C8B-B14F-4D97-AF65-F5344CB8AC3E}">
        <p14:creationId xmlns:p14="http://schemas.microsoft.com/office/powerpoint/2010/main" val="20432379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D2EA67-B32C-E55B-D76E-1BB2DBBA6D74}"/>
              </a:ext>
            </a:extLst>
          </p:cNvPr>
          <p:cNvSpPr>
            <a:spLocks noGrp="1"/>
          </p:cNvSpPr>
          <p:nvPr>
            <p:ph type="title"/>
          </p:nvPr>
        </p:nvSpPr>
        <p:spPr/>
        <p:txBody>
          <a:bodyPr/>
          <a:lstStyle/>
          <a:p>
            <a:r>
              <a:rPr lang="en-CA" dirty="0"/>
              <a:t>DIFFERENTIATED PRODUCT AND BUSINESS MODEL</a:t>
            </a:r>
          </a:p>
        </p:txBody>
      </p:sp>
      <p:sp>
        <p:nvSpPr>
          <p:cNvPr id="7" name="Text Placeholder 3">
            <a:extLst>
              <a:ext uri="{FF2B5EF4-FFF2-40B4-BE49-F238E27FC236}">
                <a16:creationId xmlns:a16="http://schemas.microsoft.com/office/drawing/2014/main" id="{FEEC9A66-13EF-6F6A-BCA7-86F6E49089EC}"/>
              </a:ext>
            </a:extLst>
          </p:cNvPr>
          <p:cNvSpPr txBox="1"/>
          <p:nvPr/>
        </p:nvSpPr>
        <p:spPr>
          <a:xfrm>
            <a:off x="0" y="881205"/>
            <a:ext cx="12192000" cy="520575"/>
          </a:xfrm>
          <a:prstGeom prst="rect">
            <a:avLst/>
          </a:prstGeom>
          <a:solidFill>
            <a:schemeClr val="accent6"/>
          </a:solidFill>
        </p:spPr>
        <p:txBody>
          <a:bodyPr anchor="ctr" anchorCtr="0">
            <a:normAutofit/>
          </a:bodyPr>
          <a:lstStyle>
            <a:lvl1pPr marL="0" indent="0" algn="l" defTabSz="914400" rtl="0" eaLnBrk="1" latinLnBrk="0" hangingPunct="1">
              <a:lnSpc>
                <a:spcPct val="110000"/>
              </a:lnSpc>
              <a:spcBef>
                <a:spcPts val="600"/>
              </a:spcBef>
              <a:spcAft>
                <a:spcPts val="300"/>
              </a:spcAft>
              <a:buFont typeface="Arial" pitchFamily="34" charset="0"/>
              <a:buNone/>
              <a:defRPr sz="1600" b="1" kern="1200">
                <a:solidFill>
                  <a:schemeClr val="accent3"/>
                </a:solidFill>
                <a:latin typeface="Calibri" panose="020F0502020204030204" pitchFamily="34" charset="0"/>
                <a:ea typeface="+mn-ea"/>
                <a:cs typeface="Calibri" panose="020F0502020204030204" pitchFamily="34" charset="0"/>
              </a:defRPr>
            </a:lvl1pPr>
            <a:lvl2pPr marL="0" marR="0" indent="0" algn="l" defTabSz="914400" rtl="0" eaLnBrk="1" fontAlgn="auto" latinLnBrk="0" hangingPunct="1">
              <a:lnSpc>
                <a:spcPct val="105000"/>
              </a:lnSpc>
              <a:spcBef>
                <a:spcPct val="0"/>
              </a:spcBef>
              <a:spcAft>
                <a:spcPts val="242"/>
              </a:spcAft>
              <a:buClrTx/>
              <a:buSzTx/>
              <a:buFont typeface="Arial" pitchFamily="34" charset="0"/>
              <a:buNone/>
              <a:defRPr sz="1600" kern="1200">
                <a:solidFill>
                  <a:schemeClr val="tx1"/>
                </a:solidFill>
                <a:latin typeface="Calibri" panose="020F0502020204030204" pitchFamily="34" charset="0"/>
                <a:ea typeface="+mn-ea"/>
                <a:cs typeface="Calibri" panose="020F0502020204030204" pitchFamily="34" charset="0"/>
              </a:defRPr>
            </a:lvl2pPr>
            <a:lvl3pPr marL="182563"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600" kern="1200">
                <a:solidFill>
                  <a:schemeClr val="tx1"/>
                </a:solidFill>
                <a:latin typeface="Calibri" panose="020F0502020204030204" pitchFamily="34" charset="0"/>
                <a:ea typeface="+mn-ea"/>
                <a:cs typeface="Calibri" panose="020F0502020204030204" pitchFamily="34" charset="0"/>
              </a:defRPr>
            </a:lvl3pPr>
            <a:lvl4pPr marL="357188" indent="-174625" algn="l" defTabSz="914400" rtl="0" eaLnBrk="1" latinLnBrk="0" hangingPunct="1">
              <a:lnSpc>
                <a:spcPct val="105000"/>
              </a:lnSpc>
              <a:spcBef>
                <a:spcPct val="0"/>
              </a:spcBef>
              <a:spcAft>
                <a:spcPts val="242"/>
              </a:spcAft>
              <a:buClr>
                <a:schemeClr val="accent3"/>
              </a:buClr>
              <a:buFont typeface="Symbol" pitchFamily="18" charset="2"/>
              <a:buChar char="-"/>
              <a:defRPr sz="1400" kern="1200">
                <a:solidFill>
                  <a:schemeClr val="tx1"/>
                </a:solidFill>
                <a:latin typeface="Calibri" panose="020F0502020204030204" pitchFamily="34" charset="0"/>
                <a:ea typeface="+mn-ea"/>
                <a:cs typeface="Calibri" panose="020F0502020204030204" pitchFamily="34" charset="0"/>
              </a:defRPr>
            </a:lvl4pPr>
            <a:lvl5pPr marL="539750" indent="-182563" algn="l" defTabSz="914400" rtl="0" eaLnBrk="1" latinLnBrk="0" hangingPunct="1">
              <a:lnSpc>
                <a:spcPct val="105000"/>
              </a:lnSpc>
              <a:spcBef>
                <a:spcPct val="0"/>
              </a:spcBef>
              <a:spcAft>
                <a:spcPts val="242"/>
              </a:spcAft>
              <a:buClr>
                <a:schemeClr val="accent3"/>
              </a:buClr>
              <a:buSzTx/>
              <a:buFont typeface="Arial" panose="020B0604020202020204" pitchFamily="34" charset="0"/>
              <a:buChar char="•"/>
              <a:defRPr sz="1200" kern="1200">
                <a:solidFill>
                  <a:schemeClr val="tx1"/>
                </a:solidFill>
                <a:latin typeface="Calibri" panose="020F0502020204030204" pitchFamily="34" charset="0"/>
                <a:ea typeface="+mn-ea"/>
                <a:cs typeface="Calibri" panose="020F0502020204030204" pitchFamily="34" charset="0"/>
              </a:defRPr>
            </a:lvl5pPr>
            <a:lvl6pPr marL="714375" indent="-174625" algn="l" defTabSz="914400" rtl="0" eaLnBrk="1" latinLnBrk="0" hangingPunct="1">
              <a:lnSpc>
                <a:spcPct val="105000"/>
              </a:lnSpc>
              <a:spcBef>
                <a:spcPct val="0"/>
              </a:spcBef>
              <a:spcAft>
                <a:spcPts val="242"/>
              </a:spcAft>
              <a:buClr>
                <a:schemeClr val="accent3"/>
              </a:buClr>
              <a:buSzPct val="140000"/>
              <a:buFont typeface="Symbol" pitchFamily="18" charset="2"/>
              <a:buChar char="-"/>
              <a:defRPr sz="1100" kern="1200">
                <a:solidFill>
                  <a:schemeClr val="tx1"/>
                </a:solidFill>
                <a:latin typeface="Calibri" panose="020F0502020204030204" pitchFamily="34" charset="0"/>
                <a:ea typeface="+mn-ea"/>
                <a:cs typeface="Calibri" panose="020F0502020204030204" pitchFamily="34" charset="0"/>
              </a:defRPr>
            </a:lvl6pPr>
            <a:lvl7pPr marL="898525" indent="-184150" algn="l" defTabSz="914400" rtl="0" eaLnBrk="1" latinLnBrk="0" hangingPunct="1">
              <a:lnSpc>
                <a:spcPct val="105000"/>
              </a:lnSpc>
              <a:spcBef>
                <a:spcPct val="0"/>
              </a:spcBef>
              <a:spcAft>
                <a:spcPts val="242"/>
              </a:spcAft>
              <a:buClr>
                <a:schemeClr val="accent1"/>
              </a:buClr>
              <a:buSzPct val="65000"/>
              <a:buFont typeface="Wingdings" pitchFamily="2" charset="2"/>
              <a:buChar char="l"/>
              <a:defRPr sz="1400" kern="1200" baseline="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1600" b="1" dirty="0">
                <a:solidFill>
                  <a:schemeClr val="tx1"/>
                </a:solidFill>
                <a:latin typeface="Arial" panose="020B0604020202020204" pitchFamily="34" charset="0"/>
                <a:cs typeface="Arial" panose="020B0604020202020204" pitchFamily="34" charset="0"/>
              </a:rPr>
              <a:t>By 2024 the Canadian market is estimated to reach C$6.7B in GGR</a:t>
            </a:r>
            <a:r>
              <a:rPr lang="en-US" sz="1600" b="1" baseline="30000" dirty="0">
                <a:solidFill>
                  <a:schemeClr val="tx1"/>
                </a:solidFill>
                <a:latin typeface="Arial" panose="020B0604020202020204" pitchFamily="34" charset="0"/>
                <a:cs typeface="Arial" panose="020B0604020202020204" pitchFamily="34" charset="0"/>
              </a:rPr>
              <a:t>1</a:t>
            </a:r>
          </a:p>
        </p:txBody>
      </p:sp>
      <p:sp>
        <p:nvSpPr>
          <p:cNvPr id="71" name="TextBox 70">
            <a:extLst>
              <a:ext uri="{FF2B5EF4-FFF2-40B4-BE49-F238E27FC236}">
                <a16:creationId xmlns:a16="http://schemas.microsoft.com/office/drawing/2014/main" id="{8FA85334-9D70-48EC-9E27-28B3E7D6730B}"/>
              </a:ext>
            </a:extLst>
          </p:cNvPr>
          <p:cNvSpPr txBox="1"/>
          <p:nvPr/>
        </p:nvSpPr>
        <p:spPr>
          <a:xfrm>
            <a:off x="288000" y="6608988"/>
            <a:ext cx="9168420" cy="227819"/>
          </a:xfrm>
          <a:prstGeom prst="rect">
            <a:avLst/>
          </a:prstGeom>
          <a:noFill/>
        </p:spPr>
        <p:txBody>
          <a:bodyPr wrap="square" lIns="0" tIns="0" rIns="0" bIns="0" rtlCol="0" anchor="b">
            <a:spAutoFit/>
          </a:bodyPr>
          <a:lstStyle/>
          <a:p>
            <a:pPr>
              <a:spcBef>
                <a:spcPct val="0"/>
              </a:spcBef>
              <a:spcAft>
                <a:spcPct val="0"/>
              </a:spcAft>
            </a:pPr>
            <a:r>
              <a:rPr lang="en-US" sz="700" dirty="0">
                <a:solidFill>
                  <a:schemeClr val="accent6">
                    <a:lumMod val="50000"/>
                  </a:schemeClr>
                </a:solidFill>
                <a:latin typeface="Arial" panose="020B0604020202020204" pitchFamily="34" charset="0"/>
                <a:cs typeface="Arial" panose="020B0604020202020204" pitchFamily="34" charset="0"/>
              </a:rPr>
              <a:t>1. PwC Global Centre of Excellence for Betting &amp; Gaming		</a:t>
            </a:r>
          </a:p>
          <a:p>
            <a:pPr>
              <a:spcBef>
                <a:spcPct val="0"/>
              </a:spcBef>
              <a:spcAft>
                <a:spcPct val="0"/>
              </a:spcAft>
            </a:pPr>
            <a:r>
              <a:rPr lang="en-US" sz="700" dirty="0">
                <a:solidFill>
                  <a:schemeClr val="accent6">
                    <a:lumMod val="50000"/>
                  </a:schemeClr>
                </a:solidFill>
                <a:latin typeface="Arial" panose="020B0604020202020204" pitchFamily="34" charset="0"/>
                <a:cs typeface="Arial" panose="020B0604020202020204" pitchFamily="34" charset="0"/>
              </a:rPr>
              <a:t>2. Cormark Securities </a:t>
            </a:r>
            <a:r>
              <a:rPr lang="en-US" sz="700" i="1" dirty="0">
                <a:solidFill>
                  <a:schemeClr val="accent6">
                    <a:lumMod val="50000"/>
                  </a:schemeClr>
                </a:solidFill>
                <a:latin typeface="Arial" panose="020B0604020202020204" pitchFamily="34" charset="0"/>
                <a:cs typeface="Arial" panose="020B0604020202020204" pitchFamily="34" charset="0"/>
              </a:rPr>
              <a:t>Gaming Industry Trends </a:t>
            </a:r>
            <a:r>
              <a:rPr lang="en-US" sz="700" dirty="0">
                <a:solidFill>
                  <a:schemeClr val="accent6">
                    <a:lumMod val="50000"/>
                  </a:schemeClr>
                </a:solidFill>
                <a:latin typeface="Arial" panose="020B0604020202020204" pitchFamily="34" charset="0"/>
                <a:cs typeface="Arial" panose="020B0604020202020204" pitchFamily="34" charset="0"/>
              </a:rPr>
              <a:t>Oct 2022	</a:t>
            </a:r>
            <a:endParaRPr lang="en-US" sz="700" i="1" dirty="0">
              <a:solidFill>
                <a:schemeClr val="accent6">
                  <a:lumMod val="50000"/>
                </a:schemeClr>
              </a:solidFill>
              <a:latin typeface="Arial" panose="020B0604020202020204" pitchFamily="34" charset="0"/>
              <a:cs typeface="Arial" panose="020B0604020202020204" pitchFamily="34" charset="0"/>
            </a:endParaRPr>
          </a:p>
        </p:txBody>
      </p:sp>
      <p:sp>
        <p:nvSpPr>
          <p:cNvPr id="64" name="Content Placeholder 2">
            <a:extLst>
              <a:ext uri="{FF2B5EF4-FFF2-40B4-BE49-F238E27FC236}">
                <a16:creationId xmlns:a16="http://schemas.microsoft.com/office/drawing/2014/main" id="{21B6EED3-AE99-4036-A5FE-52594CD2487F}"/>
              </a:ext>
            </a:extLst>
          </p:cNvPr>
          <p:cNvSpPr>
            <a:spLocks noGrp="1"/>
          </p:cNvSpPr>
          <p:nvPr>
            <p:ph sz="half" idx="1"/>
          </p:nvPr>
        </p:nvSpPr>
        <p:spPr>
          <a:xfrm>
            <a:off x="279933" y="1754495"/>
            <a:ext cx="5033627" cy="4662180"/>
          </a:xfrm>
        </p:spPr>
        <p:txBody>
          <a:bodyPr vert="horz" lIns="0" tIns="0" rIns="91440" bIns="45720" rtlCol="0" anchor="t">
            <a:normAutofit fontScale="85000" lnSpcReduction="10000"/>
          </a:bodyPr>
          <a:lstStyle/>
          <a:p>
            <a:pPr marL="0" lvl="2" indent="0">
              <a:lnSpc>
                <a:spcPct val="100000"/>
              </a:lnSpc>
              <a:spcBef>
                <a:spcPts val="600"/>
              </a:spcBef>
              <a:spcAft>
                <a:spcPts val="300"/>
              </a:spcAft>
              <a:buNone/>
            </a:pPr>
            <a:r>
              <a:rPr lang="en-US" sz="1900" b="1" dirty="0">
                <a:solidFill>
                  <a:srgbClr val="002060"/>
                </a:solidFill>
                <a:latin typeface="Arial"/>
                <a:cs typeface="Arial"/>
              </a:rPr>
              <a:t>NorthStar is Well Positioned to Compete in Ontario and Beyond</a:t>
            </a:r>
          </a:p>
          <a:p>
            <a:pPr marL="0" lvl="2" indent="266700">
              <a:lnSpc>
                <a:spcPct val="200000"/>
              </a:lnSpc>
              <a:spcBef>
                <a:spcPts val="600"/>
              </a:spcBef>
              <a:spcAft>
                <a:spcPts val="300"/>
              </a:spcAft>
              <a:buNone/>
            </a:pPr>
            <a:r>
              <a:rPr lang="en-US" sz="1900" b="1" dirty="0">
                <a:solidFill>
                  <a:srgbClr val="002060"/>
                </a:solidFill>
                <a:latin typeface="Arial"/>
                <a:cs typeface="Arial"/>
              </a:rPr>
              <a:t>NorthStar Competitive Advantage</a:t>
            </a:r>
            <a:r>
              <a:rPr lang="en-US" dirty="0">
                <a:solidFill>
                  <a:srgbClr val="002060"/>
                </a:solidFill>
                <a:latin typeface="Arial"/>
                <a:cs typeface="Arial"/>
              </a:rPr>
              <a:t>:</a:t>
            </a:r>
          </a:p>
          <a:p>
            <a:pPr marL="460375" lvl="3" indent="-193675">
              <a:lnSpc>
                <a:spcPct val="170000"/>
              </a:lnSpc>
              <a:spcBef>
                <a:spcPts val="600"/>
              </a:spcBef>
              <a:spcAft>
                <a:spcPts val="300"/>
              </a:spcAft>
              <a:buClr>
                <a:srgbClr val="00B0F0"/>
              </a:buClr>
              <a:buFont typeface="Wingdings" panose="05000000000000000000" pitchFamily="2" charset="2"/>
              <a:buChar char="§"/>
            </a:pPr>
            <a:r>
              <a:rPr lang="en-US" sz="1800" dirty="0">
                <a:solidFill>
                  <a:schemeClr val="accent6">
                    <a:lumMod val="25000"/>
                  </a:schemeClr>
                </a:solidFill>
                <a:latin typeface="Arial"/>
                <a:cs typeface="Arial"/>
              </a:rPr>
              <a:t>Premium features such as Sports Insights provides unique point of differentiation</a:t>
            </a:r>
          </a:p>
          <a:p>
            <a:pPr marL="460375" lvl="3" indent="-193675">
              <a:lnSpc>
                <a:spcPct val="170000"/>
              </a:lnSpc>
              <a:spcBef>
                <a:spcPts val="600"/>
              </a:spcBef>
              <a:spcAft>
                <a:spcPts val="300"/>
              </a:spcAft>
              <a:buClr>
                <a:srgbClr val="00B0F0"/>
              </a:buClr>
              <a:buFont typeface="Wingdings" panose="05000000000000000000" pitchFamily="2" charset="2"/>
              <a:buChar char="§"/>
            </a:pPr>
            <a:r>
              <a:rPr lang="en-US" sz="1800" dirty="0">
                <a:solidFill>
                  <a:schemeClr val="accent6">
                    <a:lumMod val="25000"/>
                  </a:schemeClr>
                </a:solidFill>
                <a:latin typeface="Arial"/>
                <a:cs typeface="Arial"/>
              </a:rPr>
              <a:t>Custom built product designed to fit inherent expectations of premium players</a:t>
            </a:r>
          </a:p>
          <a:p>
            <a:pPr marL="460375" lvl="3" indent="-193675">
              <a:lnSpc>
                <a:spcPct val="170000"/>
              </a:lnSpc>
              <a:spcBef>
                <a:spcPts val="600"/>
              </a:spcBef>
              <a:spcAft>
                <a:spcPts val="300"/>
              </a:spcAft>
              <a:buClr>
                <a:srgbClr val="00B0F0"/>
              </a:buClr>
              <a:buFont typeface="Wingdings" panose="05000000000000000000" pitchFamily="2" charset="2"/>
              <a:buChar char="§"/>
            </a:pPr>
            <a:r>
              <a:rPr lang="en-US" sz="1800" dirty="0">
                <a:solidFill>
                  <a:schemeClr val="accent6">
                    <a:lumMod val="25000"/>
                  </a:schemeClr>
                </a:solidFill>
                <a:latin typeface="Arial"/>
                <a:cs typeface="Arial"/>
              </a:rPr>
              <a:t>Focused 100% on the Canadian market</a:t>
            </a:r>
          </a:p>
          <a:p>
            <a:pPr marL="460375" lvl="3" indent="-193675">
              <a:lnSpc>
                <a:spcPct val="170000"/>
              </a:lnSpc>
              <a:spcBef>
                <a:spcPts val="600"/>
              </a:spcBef>
              <a:spcAft>
                <a:spcPts val="300"/>
              </a:spcAft>
              <a:buClr>
                <a:srgbClr val="00B0F0"/>
              </a:buClr>
              <a:buFont typeface="Wingdings" panose="05000000000000000000" pitchFamily="2" charset="2"/>
              <a:buChar char="§"/>
            </a:pPr>
            <a:r>
              <a:rPr lang="en-US" sz="1800" b="1" dirty="0">
                <a:latin typeface="Arial"/>
                <a:cs typeface="Arial"/>
              </a:rPr>
              <a:t>Top-tier tech partners empowers NorthStar to focus exclusively on players acquisition and retention</a:t>
            </a:r>
          </a:p>
          <a:p>
            <a:pPr marL="182245" lvl="2" indent="-182245">
              <a:lnSpc>
                <a:spcPct val="200000"/>
              </a:lnSpc>
              <a:spcBef>
                <a:spcPts val="600"/>
              </a:spcBef>
              <a:spcAft>
                <a:spcPts val="300"/>
              </a:spcAft>
            </a:pPr>
            <a:endParaRPr lang="en-US" sz="900" dirty="0">
              <a:latin typeface="Arial"/>
              <a:cs typeface="Arial"/>
            </a:endParaRPr>
          </a:p>
        </p:txBody>
      </p:sp>
      <p:grpSp>
        <p:nvGrpSpPr>
          <p:cNvPr id="13" name="Group 12">
            <a:extLst>
              <a:ext uri="{FF2B5EF4-FFF2-40B4-BE49-F238E27FC236}">
                <a16:creationId xmlns:a16="http://schemas.microsoft.com/office/drawing/2014/main" id="{C2CE6DF7-8F9B-063B-EE57-D35D2C22A800}"/>
              </a:ext>
            </a:extLst>
          </p:cNvPr>
          <p:cNvGrpSpPr/>
          <p:nvPr/>
        </p:nvGrpSpPr>
        <p:grpSpPr>
          <a:xfrm>
            <a:off x="5600922" y="1475599"/>
            <a:ext cx="7145019" cy="4941076"/>
            <a:chOff x="4980719" y="1475599"/>
            <a:chExt cx="7145019" cy="4941076"/>
          </a:xfrm>
        </p:grpSpPr>
        <p:graphicFrame>
          <p:nvGraphicFramePr>
            <p:cNvPr id="9" name="Chart 8">
              <a:extLst>
                <a:ext uri="{FF2B5EF4-FFF2-40B4-BE49-F238E27FC236}">
                  <a16:creationId xmlns:a16="http://schemas.microsoft.com/office/drawing/2014/main" id="{035C124A-128B-9C61-400B-87DD5894BEB1}"/>
                </a:ext>
              </a:extLst>
            </p:cNvPr>
            <p:cNvGraphicFramePr>
              <a:graphicFrameLocks/>
            </p:cNvGraphicFramePr>
            <p:nvPr>
              <p:extLst>
                <p:ext uri="{D42A27DB-BD31-4B8C-83A1-F6EECF244321}">
                  <p14:modId xmlns:p14="http://schemas.microsoft.com/office/powerpoint/2010/main" val="1343346510"/>
                </p:ext>
              </p:extLst>
            </p:nvPr>
          </p:nvGraphicFramePr>
          <p:xfrm>
            <a:off x="7160949" y="1475599"/>
            <a:ext cx="4964789" cy="4941076"/>
          </p:xfrm>
          <a:graphic>
            <a:graphicData uri="http://schemas.openxmlformats.org/drawingml/2006/chart">
              <c:chart xmlns:c="http://schemas.openxmlformats.org/drawingml/2006/chart" xmlns:r="http://schemas.openxmlformats.org/officeDocument/2006/relationships" r:id="rId3"/>
            </a:graphicData>
          </a:graphic>
        </p:graphicFrame>
        <p:pic>
          <p:nvPicPr>
            <p:cNvPr id="40" name="Picture 14">
              <a:extLst>
                <a:ext uri="{FF2B5EF4-FFF2-40B4-BE49-F238E27FC236}">
                  <a16:creationId xmlns:a16="http://schemas.microsoft.com/office/drawing/2014/main" id="{74B95282-AA48-A54B-B17C-C4DB9D892FA7}"/>
                </a:ext>
              </a:extLst>
            </p:cNvPr>
            <p:cNvPicPr>
              <a:picLocks noChangeAspect="1" noChangeArrowheads="1"/>
            </p:cNvPicPr>
            <p:nvPr/>
          </p:nvPicPr>
          <p:blipFill>
            <a:blip r:embed="rId4"/>
            <a:srcRect/>
            <a:stretch>
              <a:fillRect/>
            </a:stretch>
          </p:blipFill>
          <p:spPr>
            <a:xfrm>
              <a:off x="9868896" y="2582922"/>
              <a:ext cx="750522" cy="41589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a:extLst>
                <a:ext uri="{FF2B5EF4-FFF2-40B4-BE49-F238E27FC236}">
                  <a16:creationId xmlns:a16="http://schemas.microsoft.com/office/drawing/2014/main" id="{0A6559BC-ABF9-7384-E997-146B8023307C}"/>
                </a:ext>
              </a:extLst>
            </p:cNvPr>
            <p:cNvPicPr>
              <a:picLocks noChangeAspect="1" noChangeArrowheads="1"/>
            </p:cNvPicPr>
            <p:nvPr/>
          </p:nvPicPr>
          <p:blipFill>
            <a:blip r:embed="rId5"/>
            <a:srcRect/>
            <a:stretch>
              <a:fillRect/>
            </a:stretch>
          </p:blipFill>
          <p:spPr>
            <a:xfrm>
              <a:off x="9936872" y="3321893"/>
              <a:ext cx="750521" cy="43011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A logo with a lion head&#10;&#10;Description automatically generated">
              <a:extLst>
                <a:ext uri="{FF2B5EF4-FFF2-40B4-BE49-F238E27FC236}">
                  <a16:creationId xmlns:a16="http://schemas.microsoft.com/office/drawing/2014/main" id="{DCBD4D64-04BF-2D7A-95F6-E30EFCBD1FA8}"/>
                </a:ext>
              </a:extLst>
            </p:cNvPr>
            <p:cNvPicPr>
              <a:picLocks noChangeAspect="1"/>
            </p:cNvPicPr>
            <p:nvPr/>
          </p:nvPicPr>
          <p:blipFill>
            <a:blip r:embed="rId6"/>
            <a:stretch>
              <a:fillRect/>
            </a:stretch>
          </p:blipFill>
          <p:spPr>
            <a:xfrm>
              <a:off x="9900777" y="4036554"/>
              <a:ext cx="750521" cy="530802"/>
            </a:xfrm>
            <a:prstGeom prst="rect">
              <a:avLst/>
            </a:prstGeom>
          </p:spPr>
        </p:pic>
        <p:pic>
          <p:nvPicPr>
            <p:cNvPr id="67" name="Picture 66">
              <a:extLst>
                <a:ext uri="{FF2B5EF4-FFF2-40B4-BE49-F238E27FC236}">
                  <a16:creationId xmlns:a16="http://schemas.microsoft.com/office/drawing/2014/main" id="{A374C01A-C937-349C-EE62-5A4D27164D9B}"/>
                </a:ext>
              </a:extLst>
            </p:cNvPr>
            <p:cNvPicPr>
              <a:picLocks noChangeAspect="1"/>
            </p:cNvPicPr>
            <p:nvPr/>
          </p:nvPicPr>
          <p:blipFill>
            <a:blip r:embed="rId7"/>
            <a:srcRect/>
            <a:stretch>
              <a:fillRect/>
            </a:stretch>
          </p:blipFill>
          <p:spPr>
            <a:xfrm>
              <a:off x="4980719" y="2921278"/>
              <a:ext cx="2555040" cy="419161"/>
            </a:xfrm>
            <a:prstGeom prst="rect">
              <a:avLst/>
            </a:prstGeom>
          </p:spPr>
        </p:pic>
        <p:pic>
          <p:nvPicPr>
            <p:cNvPr id="72" name="Picture 71" descr="A close-up of a logo&#10;&#10;Description automatically generated">
              <a:extLst>
                <a:ext uri="{FF2B5EF4-FFF2-40B4-BE49-F238E27FC236}">
                  <a16:creationId xmlns:a16="http://schemas.microsoft.com/office/drawing/2014/main" id="{0A3DABB4-42AB-9A5D-7460-2D9AA064FD61}"/>
                </a:ext>
              </a:extLst>
            </p:cNvPr>
            <p:cNvPicPr>
              <a:picLocks noChangeAspect="1"/>
            </p:cNvPicPr>
            <p:nvPr/>
          </p:nvPicPr>
          <p:blipFill>
            <a:blip r:embed="rId8"/>
            <a:stretch>
              <a:fillRect/>
            </a:stretch>
          </p:blipFill>
          <p:spPr>
            <a:xfrm>
              <a:off x="8252834" y="3045350"/>
              <a:ext cx="698049" cy="236213"/>
            </a:xfrm>
            <a:prstGeom prst="rect">
              <a:avLst/>
            </a:prstGeom>
          </p:spPr>
        </p:pic>
        <p:pic>
          <p:nvPicPr>
            <p:cNvPr id="2" name="Picture 1" descr="Logo&#10;&#10;Description automatically generated">
              <a:extLst>
                <a:ext uri="{FF2B5EF4-FFF2-40B4-BE49-F238E27FC236}">
                  <a16:creationId xmlns:a16="http://schemas.microsoft.com/office/drawing/2014/main" id="{885E9B3E-8977-B1A2-1599-E87319072FE8}"/>
                </a:ext>
              </a:extLst>
            </p:cNvPr>
            <p:cNvPicPr>
              <a:picLocks noChangeAspect="1"/>
            </p:cNvPicPr>
            <p:nvPr/>
          </p:nvPicPr>
          <p:blipFill>
            <a:blip r:embed="rId9"/>
            <a:srcRect/>
            <a:stretch>
              <a:fillRect/>
            </a:stretch>
          </p:blipFill>
          <p:spPr>
            <a:xfrm>
              <a:off x="9207621" y="2923438"/>
              <a:ext cx="266467" cy="359359"/>
            </a:xfrm>
            <a:prstGeom prst="rect">
              <a:avLst/>
            </a:prstGeom>
          </p:spPr>
        </p:pic>
        <p:pic>
          <p:nvPicPr>
            <p:cNvPr id="8" name="Picture 7" descr="A green and red circles on a black background&#10;&#10;Description automatically generated">
              <a:extLst>
                <a:ext uri="{FF2B5EF4-FFF2-40B4-BE49-F238E27FC236}">
                  <a16:creationId xmlns:a16="http://schemas.microsoft.com/office/drawing/2014/main" id="{645994EB-B902-3ED9-DD87-1055423EF07C}"/>
                </a:ext>
              </a:extLst>
            </p:cNvPr>
            <p:cNvPicPr>
              <a:picLocks noChangeAspect="1"/>
            </p:cNvPicPr>
            <p:nvPr/>
          </p:nvPicPr>
          <p:blipFill>
            <a:blip r:embed="rId10"/>
            <a:stretch>
              <a:fillRect/>
            </a:stretch>
          </p:blipFill>
          <p:spPr>
            <a:xfrm>
              <a:off x="8659392" y="4746115"/>
              <a:ext cx="797028" cy="436573"/>
            </a:xfrm>
            <a:prstGeom prst="rect">
              <a:avLst/>
            </a:prstGeom>
          </p:spPr>
        </p:pic>
        <p:pic>
          <p:nvPicPr>
            <p:cNvPr id="10" name="Picture 9" descr="A purple letters on a black background&#10;&#10;Description automatically generated">
              <a:extLst>
                <a:ext uri="{FF2B5EF4-FFF2-40B4-BE49-F238E27FC236}">
                  <a16:creationId xmlns:a16="http://schemas.microsoft.com/office/drawing/2014/main" id="{DC7822B0-EC40-E323-B7C6-720FCF3D7F75}"/>
                </a:ext>
              </a:extLst>
            </p:cNvPr>
            <p:cNvPicPr>
              <a:picLocks noChangeAspect="1"/>
            </p:cNvPicPr>
            <p:nvPr/>
          </p:nvPicPr>
          <p:blipFill>
            <a:blip r:embed="rId11"/>
            <a:stretch>
              <a:fillRect/>
            </a:stretch>
          </p:blipFill>
          <p:spPr>
            <a:xfrm>
              <a:off x="8462432" y="4170746"/>
              <a:ext cx="958803" cy="296564"/>
            </a:xfrm>
            <a:prstGeom prst="rect">
              <a:avLst/>
            </a:prstGeom>
          </p:spPr>
        </p:pic>
        <p:pic>
          <p:nvPicPr>
            <p:cNvPr id="11" name="Picture 10">
              <a:extLst>
                <a:ext uri="{FF2B5EF4-FFF2-40B4-BE49-F238E27FC236}">
                  <a16:creationId xmlns:a16="http://schemas.microsoft.com/office/drawing/2014/main" id="{B51A28C5-6058-D613-20DC-81B0DDCED100}"/>
                </a:ext>
              </a:extLst>
            </p:cNvPr>
            <p:cNvPicPr>
              <a:picLocks noChangeAspect="1"/>
            </p:cNvPicPr>
            <p:nvPr/>
          </p:nvPicPr>
          <p:blipFill>
            <a:blip r:embed="rId12"/>
            <a:stretch>
              <a:fillRect/>
            </a:stretch>
          </p:blipFill>
          <p:spPr>
            <a:xfrm>
              <a:off x="9166484" y="2326786"/>
              <a:ext cx="319320" cy="379603"/>
            </a:xfrm>
            <a:prstGeom prst="rect">
              <a:avLst/>
            </a:prstGeom>
          </p:spPr>
        </p:pic>
      </p:grpSp>
      <p:sp>
        <p:nvSpPr>
          <p:cNvPr id="12" name="TextBox 11">
            <a:extLst>
              <a:ext uri="{FF2B5EF4-FFF2-40B4-BE49-F238E27FC236}">
                <a16:creationId xmlns:a16="http://schemas.microsoft.com/office/drawing/2014/main" id="{B630A34C-FDA9-ACDA-32A3-27181C16BF6C}"/>
              </a:ext>
            </a:extLst>
          </p:cNvPr>
          <p:cNvSpPr txBox="1"/>
          <p:nvPr/>
        </p:nvSpPr>
        <p:spPr>
          <a:xfrm>
            <a:off x="5632238" y="3429000"/>
            <a:ext cx="2592295" cy="1806328"/>
          </a:xfrm>
          <a:prstGeom prst="rect">
            <a:avLst/>
          </a:prstGeom>
          <a:noFill/>
          <a:ln w="28575">
            <a:solidFill>
              <a:schemeClr val="tx1"/>
            </a:solidFill>
            <a:prstDash val="dash"/>
          </a:ln>
        </p:spPr>
        <p:txBody>
          <a:bodyPr wrap="square" rtlCol="0">
            <a:spAutoFit/>
          </a:bodyPr>
          <a:lstStyle/>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FY2024E market share for niche operators ~C$1.3B</a:t>
            </a: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NorthStar well positioned to gain a disproportionate market share</a:t>
            </a:r>
          </a:p>
          <a:p>
            <a:pPr marL="285750" indent="-285750">
              <a:buFont typeface="Arial" panose="020B0604020202020204" pitchFamily="34" charset="0"/>
              <a:buChar char="•"/>
            </a:pPr>
            <a:r>
              <a:rPr lang="en-US" sz="1200" b="1" dirty="0">
                <a:solidFill>
                  <a:schemeClr val="tx1"/>
                </a:solidFill>
                <a:latin typeface="Arial" panose="020B0604020202020204" pitchFamily="34" charset="0"/>
                <a:cs typeface="Arial" panose="020B0604020202020204" pitchFamily="34" charset="0"/>
              </a:rPr>
              <a:t>3% of market share would equate to C$200M revenue</a:t>
            </a:r>
          </a:p>
        </p:txBody>
      </p:sp>
      <p:sp>
        <p:nvSpPr>
          <p:cNvPr id="17" name="Arrow: Right 16">
            <a:extLst>
              <a:ext uri="{FF2B5EF4-FFF2-40B4-BE49-F238E27FC236}">
                <a16:creationId xmlns:a16="http://schemas.microsoft.com/office/drawing/2014/main" id="{E8F27005-AB99-D518-0E3C-DD217542F50B}"/>
              </a:ext>
            </a:extLst>
          </p:cNvPr>
          <p:cNvSpPr/>
          <p:nvPr/>
        </p:nvSpPr>
        <p:spPr>
          <a:xfrm>
            <a:off x="4874150" y="3821061"/>
            <a:ext cx="669923" cy="52904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19" name="Straight Arrow Connector 18">
            <a:extLst>
              <a:ext uri="{FF2B5EF4-FFF2-40B4-BE49-F238E27FC236}">
                <a16:creationId xmlns:a16="http://schemas.microsoft.com/office/drawing/2014/main" id="{5991ACCD-86FA-0FFD-344B-6869D9AB7C42}"/>
              </a:ext>
            </a:extLst>
          </p:cNvPr>
          <p:cNvCxnSpPr/>
          <p:nvPr/>
        </p:nvCxnSpPr>
        <p:spPr>
          <a:xfrm>
            <a:off x="8224533" y="3429000"/>
            <a:ext cx="426486" cy="0"/>
          </a:xfrm>
          <a:prstGeom prst="straightConnector1">
            <a:avLst/>
          </a:prstGeom>
          <a:ln w="28575">
            <a:prstDash val="dash"/>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AD4119B9-0554-04DD-82BB-6BED3575DCED}"/>
              </a:ext>
            </a:extLst>
          </p:cNvPr>
          <p:cNvSpPr txBox="1"/>
          <p:nvPr/>
        </p:nvSpPr>
        <p:spPr>
          <a:xfrm>
            <a:off x="10106007" y="6074003"/>
            <a:ext cx="471842" cy="221023"/>
          </a:xfrm>
          <a:prstGeom prst="rect">
            <a:avLst/>
          </a:prstGeom>
          <a:noFill/>
        </p:spPr>
        <p:txBody>
          <a:bodyPr wrap="square" rtlCol="0">
            <a:spAutoFit/>
          </a:bodyPr>
          <a:lstStyle/>
          <a:p>
            <a:r>
              <a:rPr lang="en-CA" sz="800" dirty="0"/>
              <a:t>2</a:t>
            </a:r>
          </a:p>
        </p:txBody>
      </p:sp>
    </p:spTree>
    <p:extLst>
      <p:ext uri="{BB962C8B-B14F-4D97-AF65-F5344CB8AC3E}">
        <p14:creationId xmlns:p14="http://schemas.microsoft.com/office/powerpoint/2010/main" val="958791844"/>
      </p:ext>
    </p:extLst>
  </p:cSld>
  <p:clrMapOvr>
    <a:masterClrMapping/>
  </p:clrMapOvr>
</p:sld>
</file>

<file path=ppt/theme/theme1.xml><?xml version="1.0" encoding="utf-8"?>
<a:theme xmlns:a="http://schemas.openxmlformats.org/drawingml/2006/main" name="2_Blank">
  <a:themeElements>
    <a:clrScheme name="Torstar">
      <a:dk1>
        <a:srgbClr val="000000"/>
      </a:dk1>
      <a:lt1>
        <a:srgbClr val="FFFFFF"/>
      </a:lt1>
      <a:dk2>
        <a:srgbClr val="797979"/>
      </a:dk2>
      <a:lt2>
        <a:srgbClr val="FFFFFF"/>
      </a:lt2>
      <a:accent1>
        <a:srgbClr val="183362"/>
      </a:accent1>
      <a:accent2>
        <a:srgbClr val="A6A6A6"/>
      </a:accent2>
      <a:accent3>
        <a:srgbClr val="4472C4"/>
      </a:accent3>
      <a:accent4>
        <a:srgbClr val="C3D8EA"/>
      </a:accent4>
      <a:accent5>
        <a:srgbClr val="92D050"/>
      </a:accent5>
      <a:accent6>
        <a:srgbClr val="DDDDDD"/>
      </a:accent6>
      <a:hlink>
        <a:srgbClr val="183362"/>
      </a:hlink>
      <a:folHlink>
        <a:srgbClr val="4472C4"/>
      </a:folHlink>
    </a:clrScheme>
    <a:fontScheme name="Custom 1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Cover">
  <a:themeElements>
    <a:clrScheme name="Torstar">
      <a:dk1>
        <a:srgbClr val="000000"/>
      </a:dk1>
      <a:lt1>
        <a:srgbClr val="FFFFFF"/>
      </a:lt1>
      <a:dk2>
        <a:srgbClr val="797979"/>
      </a:dk2>
      <a:lt2>
        <a:srgbClr val="FFFFFF"/>
      </a:lt2>
      <a:accent1>
        <a:srgbClr val="183362"/>
      </a:accent1>
      <a:accent2>
        <a:srgbClr val="A6A6A6"/>
      </a:accent2>
      <a:accent3>
        <a:srgbClr val="4472C4"/>
      </a:accent3>
      <a:accent4>
        <a:srgbClr val="C3D8EA"/>
      </a:accent4>
      <a:accent5>
        <a:srgbClr val="92D050"/>
      </a:accent5>
      <a:accent6>
        <a:srgbClr val="DDDDDD"/>
      </a:accent6>
      <a:hlink>
        <a:srgbClr val="183362"/>
      </a:hlink>
      <a:folHlink>
        <a:srgbClr val="4472C4"/>
      </a:folHlink>
    </a:clrScheme>
    <a:fontScheme name="Custom 1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Uigh" typeface="Microsoft Uighur"/>
        <a:font script="Beng" typeface="Vrinda"/>
        <a:font script="Thai" typeface="Angsana New"/>
        <a:font script="Mlym" typeface="Kartika"/>
        <a:font script="Yiii" typeface="Microsoft Yi Baiti"/>
        <a:font script="Cher" typeface="Plantagenet Cherokee"/>
        <a:font script="Orya" typeface="Kalinga"/>
        <a:font script="Geor" typeface="Sylfaen"/>
        <a:font script="Gujr" typeface="Shruti"/>
        <a:font script="Viet" typeface="Times New Roman"/>
        <a:font script="Arab" typeface="Times New Roman"/>
        <a:font script="Hebr" typeface="Times New Roman"/>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MoolBoran"/>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ajorFont>
      <a:minorFont>
        <a:latin typeface="Calibri"/>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eor" typeface="Sylfaen"/>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新細明體"/>
        <a:font script="Laoo" typeface="DokChampa"/>
        <a:font script="Mong" typeface="Mongolian Baiti"/>
        <a:font script="Hans" typeface="宋体"/>
        <a:font script="Guru" typeface="Raavi"/>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2269</TotalTime>
  <Words>3084</Words>
  <Application>Microsoft Office PowerPoint</Application>
  <PresentationFormat>Widescreen</PresentationFormat>
  <Paragraphs>265</Paragraphs>
  <Slides>17</Slides>
  <Notes>8</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17</vt:i4>
      </vt:variant>
    </vt:vector>
  </HeadingPairs>
  <TitlesOfParts>
    <vt:vector size="31" baseType="lpstr">
      <vt:lpstr>Arial</vt:lpstr>
      <vt:lpstr>Arial Black Regular</vt:lpstr>
      <vt:lpstr>Arial Narrow</vt:lpstr>
      <vt:lpstr>Arial,Sans-Serif</vt:lpstr>
      <vt:lpstr>Calibri</vt:lpstr>
      <vt:lpstr>Canaccord Effra Light</vt:lpstr>
      <vt:lpstr>Franklin Gothic Book</vt:lpstr>
      <vt:lpstr>Franklin Gothic Demi</vt:lpstr>
      <vt:lpstr>Montserrat</vt:lpstr>
      <vt:lpstr>Raleway</vt:lpstr>
      <vt:lpstr>Symbol</vt:lpstr>
      <vt:lpstr>Wingdings</vt:lpstr>
      <vt:lpstr>2_Blank</vt:lpstr>
      <vt:lpstr>Cover</vt:lpstr>
      <vt:lpstr>PowerPoint Presentation</vt:lpstr>
      <vt:lpstr>DISCLAIMER</vt:lpstr>
      <vt:lpstr>PowerPoint Presentation</vt:lpstr>
      <vt:lpstr>INVESTMENT HIGHLIGHTS</vt:lpstr>
      <vt:lpstr>CANADA IS A POTENTIAL C$8.5B MARKET </vt:lpstr>
      <vt:lpstr>NORTHSTAR GAMING MANAGEMENT TEAM</vt:lpstr>
      <vt:lpstr>BOARD OF DIRECTORS</vt:lpstr>
      <vt:lpstr>NORTHSTAR GAMING ENGINE</vt:lpstr>
      <vt:lpstr>DIFFERENTIATED PRODUCT AND BUSINESS MODEL</vt:lpstr>
      <vt:lpstr>COMPETITIVE PAYBACK RATIO</vt:lpstr>
      <vt:lpstr>NORTHSTAR SPORTS INSIGHTS</vt:lpstr>
      <vt:lpstr>NORTHSTAR CUSTOMER JOURNEY</vt:lpstr>
      <vt:lpstr>NORTHSTAR’S KEY PERFORMANCE INDICATORS*</vt:lpstr>
      <vt:lpstr>Rest of Canada Expansion (“RoC”)</vt:lpstr>
      <vt:lpstr>NORTHSTAR LICENSING</vt:lpstr>
      <vt:lpstr>KEY MILESTONES</vt:lpstr>
      <vt:lpstr>CAPITALIZATION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Powell</dc:creator>
  <cp:lastModifiedBy>Benjamin Powell</cp:lastModifiedBy>
  <cp:revision>22</cp:revision>
  <cp:lastPrinted>1900-01-01T05:00:00Z</cp:lastPrinted>
  <dcterms:created xsi:type="dcterms:W3CDTF">1900-01-01T05:00:00Z</dcterms:created>
  <dcterms:modified xsi:type="dcterms:W3CDTF">2024-02-06T14:42:47Z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714bed8-1d92-46d0-83ba-5d38f47538a0_Enabled">
    <vt:lpwstr>true</vt:lpwstr>
  </property>
  <property fmtid="{D5CDD505-2E9C-101B-9397-08002B2CF9AE}" pid="3" name="MSIP_Label_d714bed8-1d92-46d0-83ba-5d38f47538a0_SetDate">
    <vt:lpwstr>2022-04-21T18:45:53Z</vt:lpwstr>
  </property>
  <property fmtid="{D5CDD505-2E9C-101B-9397-08002B2CF9AE}" pid="4" name="MSIP_Label_d714bed8-1d92-46d0-83ba-5d38f47538a0_Method">
    <vt:lpwstr>Privileged</vt:lpwstr>
  </property>
  <property fmtid="{D5CDD505-2E9C-101B-9397-08002B2CF9AE}" pid="5" name="MSIP_Label_d714bed8-1d92-46d0-83ba-5d38f47538a0_Name">
    <vt:lpwstr>Public</vt:lpwstr>
  </property>
  <property fmtid="{D5CDD505-2E9C-101B-9397-08002B2CF9AE}" pid="6" name="MSIP_Label_d714bed8-1d92-46d0-83ba-5d38f47538a0_SiteId">
    <vt:lpwstr>55a8d9e9-da72-4987-ac28-51b3b5add15f</vt:lpwstr>
  </property>
  <property fmtid="{D5CDD505-2E9C-101B-9397-08002B2CF9AE}" pid="7" name="MSIP_Label_d714bed8-1d92-46d0-83ba-5d38f47538a0_ActionId">
    <vt:lpwstr>833e71d8-c279-4399-bc27-d2940d2d8d71</vt:lpwstr>
  </property>
  <property fmtid="{D5CDD505-2E9C-101B-9397-08002B2CF9AE}" pid="8" name="MSIP_Label_d714bed8-1d92-46d0-83ba-5d38f47538a0_ContentBits">
    <vt:lpwstr>0</vt:lpwstr>
  </property>
</Properties>
</file>